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63"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32"/>
    <p:restoredTop sz="96341"/>
  </p:normalViewPr>
  <p:slideViewPr>
    <p:cSldViewPr snapToGrid="0" snapToObjects="1">
      <p:cViewPr>
        <p:scale>
          <a:sx n="104" d="100"/>
          <a:sy n="104" d="100"/>
        </p:scale>
        <p:origin x="864" y="4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5D8A-2B78-4240-B74D-F4974B368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982104-1749-534D-84AB-A64A69DC9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1AB-EF8A-D843-80AF-ED67580E3DB8}"/>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94961DEA-67DE-4347-9655-D0CD07AB4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5B71A-10DB-6449-A8DE-AC4F65278B0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63209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B830-AF6B-7443-A70E-B2A2DA3216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C25AA-CA87-1548-B400-85D5F2564C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3004-B6C4-CD48-A500-92DA5E84A2ED}"/>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D427F35D-593D-2F4B-8CA0-F2E4B5BCA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2CB24-2A11-0547-894B-921FA5EF2F4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17893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F48F8-3254-2F4B-BFE4-EECA77611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B661B-9C01-764E-A61B-665920D4E5E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CB2BD-E9E7-C94A-BDB2-77859F68EA13}"/>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6AD1EF02-B0DF-9F4E-BC2E-0E4BF8688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6980A-FC8D-094E-A62D-D9A7205A545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46771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11866-1A95-D746-A519-910843E729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709CB-5F8E-1C46-BFE5-1B09ACBCB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58381-D0B7-F04F-BB18-1B1847FF1656}"/>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4AD7506D-883F-9349-BAEE-2C2F8C4E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ED45-30CC-474A-9DB9-1BE2B75F8DF5}"/>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2982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6E8B-5C70-B54B-8C2F-3CEFB0EAB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F6510E-777E-A04F-A424-47CA5C8B59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347D2D-8EBB-1B42-8CA2-EBFC02BF0BAF}"/>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51D2EBA0-2A0D-7044-A8AA-0FEB122C5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2C94C-D2B1-DF4D-AFE9-D803027B91E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89717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29F81-9E5A-2F44-9C59-E94D519E74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DF0A2-A6F1-D946-BBEE-AF4364A15D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7B9464-1222-234F-B686-E1A0AC975E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CFA541-B86A-E44F-AC59-03DBDAC7EEEB}"/>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9514CC1D-BEBC-BD4E-AED2-8F9B25117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430038-6DAD-C945-80BF-48E550A0A011}"/>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30009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DE3B-3819-214E-96BB-42D57E353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FC8FB-C691-3C48-83EB-B4E6F971A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6EE962-9631-964E-B4A9-CE5BD6610F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C13FD2-DBD5-CE4C-934E-2AD1157E4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9C2FE2-837C-9E4C-9316-09D2A5B27F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55ED49-6007-C547-B58D-46F7F87522E2}"/>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8" name="Footer Placeholder 7">
            <a:extLst>
              <a:ext uri="{FF2B5EF4-FFF2-40B4-BE49-F238E27FC236}">
                <a16:creationId xmlns:a16="http://schemas.microsoft.com/office/drawing/2014/main" id="{FB5C3578-B93B-A44C-AA37-34B5C3606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71D-28AB-D945-9524-F72C5A19ACBB}"/>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91429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139E-00C9-9F42-8CF9-EDEE84C5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7FF89-F704-D847-9B9D-205A128C18F5}"/>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4" name="Footer Placeholder 3">
            <a:extLst>
              <a:ext uri="{FF2B5EF4-FFF2-40B4-BE49-F238E27FC236}">
                <a16:creationId xmlns:a16="http://schemas.microsoft.com/office/drawing/2014/main" id="{35882359-E70C-D84B-94F6-C85002432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2BEEFF-E503-1E47-85A4-22E723A231F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46869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581BE6-3580-664C-9BA1-59839C0FBB13}"/>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3" name="Footer Placeholder 2">
            <a:extLst>
              <a:ext uri="{FF2B5EF4-FFF2-40B4-BE49-F238E27FC236}">
                <a16:creationId xmlns:a16="http://schemas.microsoft.com/office/drawing/2014/main" id="{F0ED329C-33AD-0548-A68A-794186C57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A2610-DBC9-684D-A137-1005023C1CD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944749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4696-8B55-7048-9673-BD4F65318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63854E-50FD-DF45-BA23-849A22694F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A2D533-24BF-7C48-A710-E715F7AC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200459-E814-2A42-AB27-63096C705A9E}"/>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D7EDBFDC-A37B-AF4B-A7DD-D86350BF4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500-8E2B-1A4A-BB04-FC963D44ED6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6486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92B6-49A8-9944-882C-74CD249FBD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F11F2-7698-6A4B-A44B-5026DE851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C400AB-2442-D24A-A288-E9294E21F7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B004F1-2C74-654B-B2A6-AC0552086EEC}"/>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E881A21A-E69E-EA4D-AEB8-CD9029850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DBB6-FE8F-3443-BD15-F6AD9C87E17A}"/>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5170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74AAD4-FB3D-C64E-9EBA-4B9091A04F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1604-56AF-7148-81D5-CFF87C36E6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CA00-948E-6849-B740-4ACD7C6E2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94BCD85A-3824-4B49-9E4C-6D0A5B3B7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0773EC-3FB0-9148-B605-DEC07C3144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FB55-DC9A-374E-9809-F56FDE25A648}" type="slidenum">
              <a:rPr lang="en-US" smtClean="0"/>
              <a:t>‹#›</a:t>
            </a:fld>
            <a:endParaRPr lang="en-US"/>
          </a:p>
        </p:txBody>
      </p:sp>
    </p:spTree>
    <p:extLst>
      <p:ext uri="{BB962C8B-B14F-4D97-AF65-F5344CB8AC3E}">
        <p14:creationId xmlns:p14="http://schemas.microsoft.com/office/powerpoint/2010/main" val="197543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289311-1196-0B4F-A4DF-AA62F21C808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CEE7EB7-3665-F84D-98F7-B65AA59CACFC}"/>
              </a:ext>
            </a:extLst>
          </p:cNvPr>
          <p:cNvSpPr>
            <a:spLocks noGrp="1"/>
          </p:cNvSpPr>
          <p:nvPr>
            <p:ph type="ctrTitle"/>
          </p:nvPr>
        </p:nvSpPr>
        <p:spPr>
          <a:xfrm>
            <a:off x="0" y="-244832"/>
            <a:ext cx="12191999" cy="3383280"/>
          </a:xfrm>
        </p:spPr>
        <p:txBody>
          <a:bodyPr>
            <a:normAutofit/>
          </a:bodyPr>
          <a:lstStyle/>
          <a:p>
            <a:r>
              <a:rPr lang="en-US" sz="6000" dirty="0"/>
              <a:t>ENGI 301</a:t>
            </a:r>
            <a:br>
              <a:rPr lang="en-US" sz="6000" dirty="0"/>
            </a:br>
            <a:br>
              <a:rPr lang="en-US" dirty="0"/>
            </a:br>
            <a:r>
              <a:rPr lang="en-US" sz="6000" dirty="0"/>
              <a:t>Putting Speed Control Device Proposal</a:t>
            </a:r>
            <a:endParaRPr lang="en-US" dirty="0"/>
          </a:p>
        </p:txBody>
      </p:sp>
      <p:sp>
        <p:nvSpPr>
          <p:cNvPr id="9" name="Subtitle 2">
            <a:extLst>
              <a:ext uri="{FF2B5EF4-FFF2-40B4-BE49-F238E27FC236}">
                <a16:creationId xmlns:a16="http://schemas.microsoft.com/office/drawing/2014/main" id="{F8A2B327-9197-7F47-9F38-62DCF0466C17}"/>
              </a:ext>
            </a:extLst>
          </p:cNvPr>
          <p:cNvSpPr>
            <a:spLocks noGrp="1"/>
          </p:cNvSpPr>
          <p:nvPr>
            <p:ph type="subTitle" idx="1"/>
          </p:nvPr>
        </p:nvSpPr>
        <p:spPr>
          <a:xfrm>
            <a:off x="1293844" y="3592086"/>
            <a:ext cx="9604310" cy="1120636"/>
          </a:xfrm>
        </p:spPr>
        <p:txBody>
          <a:bodyPr/>
          <a:lstStyle/>
          <a:p>
            <a:r>
              <a:rPr lang="en-US" dirty="0">
                <a:solidFill>
                  <a:schemeClr val="tx1"/>
                </a:solidFill>
              </a:rPr>
              <a:t>10/4/2020</a:t>
            </a:r>
          </a:p>
          <a:p>
            <a:r>
              <a:rPr lang="en-US" dirty="0">
                <a:solidFill>
                  <a:schemeClr val="tx1"/>
                </a:solidFill>
              </a:rPr>
              <a:t>Grace Wilson</a:t>
            </a:r>
          </a:p>
        </p:txBody>
      </p:sp>
    </p:spTree>
    <p:extLst>
      <p:ext uri="{BB962C8B-B14F-4D97-AF65-F5344CB8AC3E}">
        <p14:creationId xmlns:p14="http://schemas.microsoft.com/office/powerpoint/2010/main" val="385942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436C-D734-4C4A-9AB6-A3C7FE247286}"/>
              </a:ext>
            </a:extLst>
          </p:cNvPr>
          <p:cNvSpPr>
            <a:spLocks noGrp="1"/>
          </p:cNvSpPr>
          <p:nvPr>
            <p:ph type="title"/>
          </p:nvPr>
        </p:nvSpPr>
        <p:spPr/>
        <p:txBody>
          <a:bodyPr/>
          <a:lstStyle/>
          <a:p>
            <a:r>
              <a:rPr lang="en-US" u="sng" dirty="0"/>
              <a:t>Background Information</a:t>
            </a:r>
          </a:p>
        </p:txBody>
      </p:sp>
      <p:sp>
        <p:nvSpPr>
          <p:cNvPr id="3" name="Content Placeholder 2">
            <a:extLst>
              <a:ext uri="{FF2B5EF4-FFF2-40B4-BE49-F238E27FC236}">
                <a16:creationId xmlns:a16="http://schemas.microsoft.com/office/drawing/2014/main" id="{673D0AEE-4FD0-5244-B9A5-CB8DAA42B042}"/>
              </a:ext>
            </a:extLst>
          </p:cNvPr>
          <p:cNvSpPr>
            <a:spLocks noGrp="1"/>
          </p:cNvSpPr>
          <p:nvPr>
            <p:ph idx="1"/>
          </p:nvPr>
        </p:nvSpPr>
        <p:spPr>
          <a:xfrm>
            <a:off x="838200" y="1690688"/>
            <a:ext cx="10515600" cy="4948651"/>
          </a:xfrm>
        </p:spPr>
        <p:txBody>
          <a:bodyPr>
            <a:normAutofit fontScale="70000" lnSpcReduction="20000"/>
          </a:bodyPr>
          <a:lstStyle/>
          <a:p>
            <a:r>
              <a:rPr lang="en-US" dirty="0"/>
              <a:t>A device that measures the speed at which a golf ball approaches the hole. It will be positioned directly in front of the cup, slightly offset from the line of the putt. Used on flat putting surfaces to help with speed/distance control.</a:t>
            </a:r>
          </a:p>
          <a:p>
            <a:endParaRPr lang="en-US" dirty="0"/>
          </a:p>
          <a:p>
            <a:r>
              <a:rPr lang="en-US" dirty="0"/>
              <a:t>The device will provide visual and audible feedback. The ball speed will be visible on a small display screen, and a speaker will inform the user of the quality of the putt based on its speed:</a:t>
            </a:r>
          </a:p>
          <a:p>
            <a:endParaRPr lang="en-US" dirty="0"/>
          </a:p>
          <a:p>
            <a:pPr lvl="1"/>
            <a:r>
              <a:rPr lang="en-US" dirty="0"/>
              <a:t>Slow speeds: ”Too slow!”</a:t>
            </a:r>
          </a:p>
          <a:p>
            <a:pPr lvl="1"/>
            <a:r>
              <a:rPr lang="en-US" dirty="0"/>
              <a:t>Fast speeds: “Too fast!”</a:t>
            </a:r>
          </a:p>
          <a:p>
            <a:pPr lvl="1"/>
            <a:r>
              <a:rPr lang="en-US" dirty="0"/>
              <a:t>Perfect speed: “Perfect putt!”</a:t>
            </a:r>
          </a:p>
          <a:p>
            <a:pPr lvl="1"/>
            <a:endParaRPr lang="en-US" dirty="0"/>
          </a:p>
          <a:p>
            <a:r>
              <a:rPr lang="en-US" dirty="0"/>
              <a:t>The device will utilize IR sensors, a screen display, a speaker, buttons, and the Pocket Beagle to achieve this functionality.</a:t>
            </a:r>
          </a:p>
          <a:p>
            <a:endParaRPr lang="en-US" dirty="0"/>
          </a:p>
          <a:p>
            <a:r>
              <a:rPr lang="en-US" dirty="0"/>
              <a:t>The screen will display a history of the speeds of the recorded putts, and two buttons will be used to scroll up and down the list of putt speeds. All speeds are in cm/s</a:t>
            </a:r>
          </a:p>
          <a:p>
            <a:pPr marL="457200" lvl="1" indent="0">
              <a:buNone/>
            </a:pPr>
            <a:endParaRPr lang="en-US" dirty="0"/>
          </a:p>
        </p:txBody>
      </p:sp>
    </p:spTree>
    <p:extLst>
      <p:ext uri="{BB962C8B-B14F-4D97-AF65-F5344CB8AC3E}">
        <p14:creationId xmlns:p14="http://schemas.microsoft.com/office/powerpoint/2010/main" val="372677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ED39-EECA-6449-AF27-7D114D27287E}"/>
              </a:ext>
            </a:extLst>
          </p:cNvPr>
          <p:cNvSpPr>
            <a:spLocks noGrp="1"/>
          </p:cNvSpPr>
          <p:nvPr>
            <p:ph type="title"/>
          </p:nvPr>
        </p:nvSpPr>
        <p:spPr/>
        <p:txBody>
          <a:bodyPr/>
          <a:lstStyle/>
          <a:p>
            <a:r>
              <a:rPr lang="en-US" u="sng" dirty="0"/>
              <a:t>System Block Diagram</a:t>
            </a:r>
            <a:endParaRPr lang="en-US" dirty="0"/>
          </a:p>
        </p:txBody>
      </p:sp>
      <p:sp>
        <p:nvSpPr>
          <p:cNvPr id="5" name="Rectangle 4">
            <a:extLst>
              <a:ext uri="{FF2B5EF4-FFF2-40B4-BE49-F238E27FC236}">
                <a16:creationId xmlns:a16="http://schemas.microsoft.com/office/drawing/2014/main" id="{D47F9150-2B82-1140-BA97-7BB629F9F766}"/>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78353094-1CA6-F348-8E68-86C4537D9A39}"/>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4B9205-3A60-B646-B7E9-77A153B57747}"/>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sp>
        <p:nvSpPr>
          <p:cNvPr id="7" name="TextBox 6">
            <a:extLst>
              <a:ext uri="{FF2B5EF4-FFF2-40B4-BE49-F238E27FC236}">
                <a16:creationId xmlns:a16="http://schemas.microsoft.com/office/drawing/2014/main" id="{CE221598-2A3D-EC40-A096-3C6F1E98EACA}"/>
              </a:ext>
            </a:extLst>
          </p:cNvPr>
          <p:cNvSpPr txBox="1"/>
          <p:nvPr/>
        </p:nvSpPr>
        <p:spPr>
          <a:xfrm>
            <a:off x="6268275" y="2005458"/>
            <a:ext cx="1563757" cy="307777"/>
          </a:xfrm>
          <a:prstGeom prst="rect">
            <a:avLst/>
          </a:prstGeom>
          <a:noFill/>
        </p:spPr>
        <p:txBody>
          <a:bodyPr wrap="square" rtlCol="0">
            <a:spAutoFit/>
          </a:bodyPr>
          <a:lstStyle/>
          <a:p>
            <a:r>
              <a:rPr lang="en-US" sz="1400" dirty="0"/>
              <a:t>GPIO58/P2_4</a:t>
            </a:r>
          </a:p>
        </p:txBody>
      </p:sp>
      <p:sp>
        <p:nvSpPr>
          <p:cNvPr id="8" name="TextBox 7">
            <a:extLst>
              <a:ext uri="{FF2B5EF4-FFF2-40B4-BE49-F238E27FC236}">
                <a16:creationId xmlns:a16="http://schemas.microsoft.com/office/drawing/2014/main" id="{B0CCE2F4-ED34-2A49-A916-EED878ECEBA2}"/>
              </a:ext>
            </a:extLst>
          </p:cNvPr>
          <p:cNvSpPr txBox="1"/>
          <p:nvPr/>
        </p:nvSpPr>
        <p:spPr>
          <a:xfrm>
            <a:off x="6268276" y="2743489"/>
            <a:ext cx="1563757" cy="307777"/>
          </a:xfrm>
          <a:prstGeom prst="rect">
            <a:avLst/>
          </a:prstGeom>
          <a:noFill/>
        </p:spPr>
        <p:txBody>
          <a:bodyPr wrap="square" rtlCol="0">
            <a:spAutoFit/>
          </a:bodyPr>
          <a:lstStyle/>
          <a:p>
            <a:r>
              <a:rPr lang="en-US" sz="1400" dirty="0"/>
              <a:t>GPIO57/P2_6</a:t>
            </a:r>
          </a:p>
        </p:txBody>
      </p:sp>
      <p:sp>
        <p:nvSpPr>
          <p:cNvPr id="9" name="TextBox 8">
            <a:extLst>
              <a:ext uri="{FF2B5EF4-FFF2-40B4-BE49-F238E27FC236}">
                <a16:creationId xmlns:a16="http://schemas.microsoft.com/office/drawing/2014/main" id="{316301B0-8B60-8A42-8EB3-EDE886F3E296}"/>
              </a:ext>
            </a:extLst>
          </p:cNvPr>
          <p:cNvSpPr txBox="1"/>
          <p:nvPr/>
        </p:nvSpPr>
        <p:spPr>
          <a:xfrm>
            <a:off x="6268276" y="3393440"/>
            <a:ext cx="1563757" cy="307777"/>
          </a:xfrm>
          <a:prstGeom prst="rect">
            <a:avLst/>
          </a:prstGeom>
          <a:noFill/>
        </p:spPr>
        <p:txBody>
          <a:bodyPr wrap="square" rtlCol="0">
            <a:spAutoFit/>
          </a:bodyPr>
          <a:lstStyle/>
          <a:p>
            <a:r>
              <a:rPr lang="en-US" sz="1400" dirty="0"/>
              <a:t>GPIO59/P2_2</a:t>
            </a:r>
          </a:p>
        </p:txBody>
      </p:sp>
      <p:sp>
        <p:nvSpPr>
          <p:cNvPr id="10" name="TextBox 9">
            <a:extLst>
              <a:ext uri="{FF2B5EF4-FFF2-40B4-BE49-F238E27FC236}">
                <a16:creationId xmlns:a16="http://schemas.microsoft.com/office/drawing/2014/main" id="{4A7A9C00-D518-294B-A2D7-F6BE1DBFD920}"/>
              </a:ext>
            </a:extLst>
          </p:cNvPr>
          <p:cNvSpPr txBox="1"/>
          <p:nvPr/>
        </p:nvSpPr>
        <p:spPr>
          <a:xfrm>
            <a:off x="6042988" y="5333546"/>
            <a:ext cx="1563757" cy="307777"/>
          </a:xfrm>
          <a:prstGeom prst="rect">
            <a:avLst/>
          </a:prstGeom>
          <a:noFill/>
        </p:spPr>
        <p:txBody>
          <a:bodyPr wrap="square" rtlCol="0">
            <a:spAutoFit/>
          </a:bodyPr>
          <a:lstStyle/>
          <a:p>
            <a:r>
              <a:rPr lang="en-US" sz="1400" dirty="0"/>
              <a:t>I2C1 SCL/P2_9</a:t>
            </a:r>
          </a:p>
        </p:txBody>
      </p:sp>
      <p:cxnSp>
        <p:nvCxnSpPr>
          <p:cNvPr id="12" name="Straight Connector 11">
            <a:extLst>
              <a:ext uri="{FF2B5EF4-FFF2-40B4-BE49-F238E27FC236}">
                <a16:creationId xmlns:a16="http://schemas.microsoft.com/office/drawing/2014/main" id="{7E62D000-BF5D-4944-AF50-9472F84D07BC}"/>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CCE1C70-E919-434B-8482-69E0F503D8CB}"/>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3942F69-D5FF-EA41-881F-4B1092C17353}"/>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0BA2B9-4A5D-484B-BCE6-0693B98F63E5}"/>
              </a:ext>
            </a:extLst>
          </p:cNvPr>
          <p:cNvCxnSpPr>
            <a:cxnSpLocks/>
          </p:cNvCxnSpPr>
          <p:nvPr/>
        </p:nvCxnSpPr>
        <p:spPr>
          <a:xfrm flipH="1">
            <a:off x="4736201" y="5486356"/>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5B10852-A80F-394A-81D2-1946ADD7DA72}"/>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5896490-8C99-A14F-AB17-E802461FC161}"/>
              </a:ext>
            </a:extLst>
          </p:cNvPr>
          <p:cNvSpPr txBox="1"/>
          <p:nvPr/>
        </p:nvSpPr>
        <p:spPr>
          <a:xfrm>
            <a:off x="2160103" y="1824063"/>
            <a:ext cx="2411898" cy="646331"/>
          </a:xfrm>
          <a:prstGeom prst="rect">
            <a:avLst/>
          </a:prstGeom>
          <a:noFill/>
        </p:spPr>
        <p:txBody>
          <a:bodyPr wrap="square" rtlCol="0">
            <a:spAutoFit/>
          </a:bodyPr>
          <a:lstStyle/>
          <a:p>
            <a:pPr algn="ctr"/>
            <a:r>
              <a:rPr lang="en-US" dirty="0"/>
              <a:t>IR Proximity Sensor 1:</a:t>
            </a:r>
          </a:p>
          <a:p>
            <a:pPr algn="ctr"/>
            <a:r>
              <a:rPr lang="en-US" dirty="0"/>
              <a:t>GP2Y0A21YK0F </a:t>
            </a:r>
          </a:p>
        </p:txBody>
      </p:sp>
      <p:sp>
        <p:nvSpPr>
          <p:cNvPr id="19" name="Rounded Rectangle 18">
            <a:extLst>
              <a:ext uri="{FF2B5EF4-FFF2-40B4-BE49-F238E27FC236}">
                <a16:creationId xmlns:a16="http://schemas.microsoft.com/office/drawing/2014/main" id="{613C56EB-4655-9642-9DBC-7A5AF3E61707}"/>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B34594-F213-E240-9B50-DFD9BF0E81FB}"/>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GP2Y0A21YK0F </a:t>
            </a:r>
          </a:p>
          <a:p>
            <a:pPr algn="ctr"/>
            <a:r>
              <a:rPr lang="en-US" dirty="0"/>
              <a:t> </a:t>
            </a:r>
          </a:p>
        </p:txBody>
      </p:sp>
      <p:sp>
        <p:nvSpPr>
          <p:cNvPr id="21" name="Rounded Rectangle 20">
            <a:extLst>
              <a:ext uri="{FF2B5EF4-FFF2-40B4-BE49-F238E27FC236}">
                <a16:creationId xmlns:a16="http://schemas.microsoft.com/office/drawing/2014/main" id="{24BD44A2-4C1C-E546-B1CA-109F4F117372}"/>
              </a:ext>
            </a:extLst>
          </p:cNvPr>
          <p:cNvSpPr/>
          <p:nvPr/>
        </p:nvSpPr>
        <p:spPr>
          <a:xfrm>
            <a:off x="2080591" y="3365728"/>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A1B1557-896B-404C-971D-707635CB1E39}"/>
              </a:ext>
            </a:extLst>
          </p:cNvPr>
          <p:cNvSpPr txBox="1"/>
          <p:nvPr/>
        </p:nvSpPr>
        <p:spPr>
          <a:xfrm>
            <a:off x="2160103" y="3365728"/>
            <a:ext cx="2411898" cy="369332"/>
          </a:xfrm>
          <a:prstGeom prst="rect">
            <a:avLst/>
          </a:prstGeom>
          <a:noFill/>
        </p:spPr>
        <p:txBody>
          <a:bodyPr wrap="square" rtlCol="0">
            <a:spAutoFit/>
          </a:bodyPr>
          <a:lstStyle/>
          <a:p>
            <a:pPr algn="ctr"/>
            <a:r>
              <a:rPr lang="en-US" dirty="0"/>
              <a:t>Record Button</a:t>
            </a:r>
          </a:p>
        </p:txBody>
      </p:sp>
      <p:sp>
        <p:nvSpPr>
          <p:cNvPr id="23" name="Rounded Rectangle 22">
            <a:extLst>
              <a:ext uri="{FF2B5EF4-FFF2-40B4-BE49-F238E27FC236}">
                <a16:creationId xmlns:a16="http://schemas.microsoft.com/office/drawing/2014/main" id="{A0A72556-1AFC-814A-B7B4-82B2ADD78420}"/>
              </a:ext>
            </a:extLst>
          </p:cNvPr>
          <p:cNvSpPr/>
          <p:nvPr/>
        </p:nvSpPr>
        <p:spPr>
          <a:xfrm>
            <a:off x="1603513" y="5258164"/>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E4EAEE-10DF-2A43-A6BE-D3204D6212D0}"/>
              </a:ext>
            </a:extLst>
          </p:cNvPr>
          <p:cNvSpPr txBox="1"/>
          <p:nvPr/>
        </p:nvSpPr>
        <p:spPr>
          <a:xfrm>
            <a:off x="1524001" y="5333546"/>
            <a:ext cx="3286534" cy="646331"/>
          </a:xfrm>
          <a:prstGeom prst="rect">
            <a:avLst/>
          </a:prstGeom>
          <a:noFill/>
        </p:spPr>
        <p:txBody>
          <a:bodyPr wrap="square" rtlCol="0">
            <a:spAutoFit/>
          </a:bodyPr>
          <a:lstStyle/>
          <a:p>
            <a:pPr algn="ctr"/>
            <a:r>
              <a:rPr lang="en-US" dirty="0"/>
              <a:t>20x4 I2C Character LCD Display:</a:t>
            </a:r>
          </a:p>
          <a:p>
            <a:pPr algn="ctr" fontAlgn="base"/>
            <a:r>
              <a:rPr lang="en-US" dirty="0"/>
              <a:t>CFAH2004AC-TMI-EW</a:t>
            </a:r>
          </a:p>
        </p:txBody>
      </p:sp>
      <p:sp>
        <p:nvSpPr>
          <p:cNvPr id="25" name="Rounded Rectangle 24">
            <a:extLst>
              <a:ext uri="{FF2B5EF4-FFF2-40B4-BE49-F238E27FC236}">
                <a16:creationId xmlns:a16="http://schemas.microsoft.com/office/drawing/2014/main" id="{35E4FE01-8C4F-EA4E-B9A9-4CB8075F0923}"/>
              </a:ext>
            </a:extLst>
          </p:cNvPr>
          <p:cNvSpPr/>
          <p:nvPr/>
        </p:nvSpPr>
        <p:spPr>
          <a:xfrm>
            <a:off x="10068341" y="282562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7423DB8-28DF-3341-A858-C294DAE19E29}"/>
              </a:ext>
            </a:extLst>
          </p:cNvPr>
          <p:cNvSpPr txBox="1"/>
          <p:nvPr/>
        </p:nvSpPr>
        <p:spPr>
          <a:xfrm>
            <a:off x="10151155" y="2903865"/>
            <a:ext cx="1166197" cy="646331"/>
          </a:xfrm>
          <a:prstGeom prst="rect">
            <a:avLst/>
          </a:prstGeom>
          <a:noFill/>
        </p:spPr>
        <p:txBody>
          <a:bodyPr wrap="square" rtlCol="0">
            <a:spAutoFit/>
          </a:bodyPr>
          <a:lstStyle/>
          <a:p>
            <a:pPr algn="ctr"/>
            <a:r>
              <a:rPr lang="en-US" dirty="0"/>
              <a:t>USB to Audio Jack</a:t>
            </a:r>
          </a:p>
        </p:txBody>
      </p:sp>
      <p:cxnSp>
        <p:nvCxnSpPr>
          <p:cNvPr id="27" name="Straight Connector 26">
            <a:extLst>
              <a:ext uri="{FF2B5EF4-FFF2-40B4-BE49-F238E27FC236}">
                <a16:creationId xmlns:a16="http://schemas.microsoft.com/office/drawing/2014/main" id="{96760F23-A7B9-2940-808C-49D61CA1B9CE}"/>
              </a:ext>
            </a:extLst>
          </p:cNvPr>
          <p:cNvCxnSpPr>
            <a:cxnSpLocks/>
          </p:cNvCxnSpPr>
          <p:nvPr/>
        </p:nvCxnSpPr>
        <p:spPr>
          <a:xfrm flipH="1" flipV="1">
            <a:off x="9024731" y="3220110"/>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4EC19B-B8F5-1443-9FCE-6A9BC44613B2}"/>
              </a:ext>
            </a:extLst>
          </p:cNvPr>
          <p:cNvSpPr txBox="1"/>
          <p:nvPr/>
        </p:nvSpPr>
        <p:spPr>
          <a:xfrm>
            <a:off x="8335620" y="3067521"/>
            <a:ext cx="1563757" cy="307777"/>
          </a:xfrm>
          <a:prstGeom prst="rect">
            <a:avLst/>
          </a:prstGeom>
          <a:noFill/>
        </p:spPr>
        <p:txBody>
          <a:bodyPr wrap="square" rtlCol="0">
            <a:spAutoFit/>
          </a:bodyPr>
          <a:lstStyle/>
          <a:p>
            <a:r>
              <a:rPr lang="en-US" sz="1400" dirty="0"/>
              <a:t>USB1</a:t>
            </a:r>
          </a:p>
        </p:txBody>
      </p:sp>
      <p:cxnSp>
        <p:nvCxnSpPr>
          <p:cNvPr id="31" name="Straight Connector 30">
            <a:extLst>
              <a:ext uri="{FF2B5EF4-FFF2-40B4-BE49-F238E27FC236}">
                <a16:creationId xmlns:a16="http://schemas.microsoft.com/office/drawing/2014/main" id="{C332CD51-697D-0B43-A07B-342521F261E3}"/>
              </a:ext>
            </a:extLst>
          </p:cNvPr>
          <p:cNvCxnSpPr>
            <a:cxnSpLocks/>
          </p:cNvCxnSpPr>
          <p:nvPr/>
        </p:nvCxnSpPr>
        <p:spPr>
          <a:xfrm flipH="1">
            <a:off x="4731024" y="5808422"/>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9A1FDDF-3F3F-F04D-8965-9481FB8EB3EE}"/>
              </a:ext>
            </a:extLst>
          </p:cNvPr>
          <p:cNvSpPr txBox="1"/>
          <p:nvPr/>
        </p:nvSpPr>
        <p:spPr>
          <a:xfrm>
            <a:off x="6042988" y="5630504"/>
            <a:ext cx="1563757" cy="307777"/>
          </a:xfrm>
          <a:prstGeom prst="rect">
            <a:avLst/>
          </a:prstGeom>
          <a:noFill/>
        </p:spPr>
        <p:txBody>
          <a:bodyPr wrap="square" rtlCol="0">
            <a:spAutoFit/>
          </a:bodyPr>
          <a:lstStyle/>
          <a:p>
            <a:r>
              <a:rPr lang="en-US" sz="1400" dirty="0"/>
              <a:t>I2C1 SDA/P2_11</a:t>
            </a:r>
          </a:p>
        </p:txBody>
      </p:sp>
      <p:sp>
        <p:nvSpPr>
          <p:cNvPr id="33" name="Rounded Rectangle 32">
            <a:extLst>
              <a:ext uri="{FF2B5EF4-FFF2-40B4-BE49-F238E27FC236}">
                <a16:creationId xmlns:a16="http://schemas.microsoft.com/office/drawing/2014/main" id="{5AEB3AA3-8654-4D48-8D29-9B592FD31B05}"/>
              </a:ext>
            </a:extLst>
          </p:cNvPr>
          <p:cNvSpPr/>
          <p:nvPr/>
        </p:nvSpPr>
        <p:spPr>
          <a:xfrm>
            <a:off x="10055240" y="194075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3CC3CB6-C234-9D42-91EA-8D4CC7997361}"/>
              </a:ext>
            </a:extLst>
          </p:cNvPr>
          <p:cNvSpPr txBox="1"/>
          <p:nvPr/>
        </p:nvSpPr>
        <p:spPr>
          <a:xfrm>
            <a:off x="10138054" y="2018995"/>
            <a:ext cx="1166197" cy="646331"/>
          </a:xfrm>
          <a:prstGeom prst="rect">
            <a:avLst/>
          </a:prstGeom>
          <a:noFill/>
        </p:spPr>
        <p:txBody>
          <a:bodyPr wrap="square" rtlCol="0">
            <a:spAutoFit/>
          </a:bodyPr>
          <a:lstStyle/>
          <a:p>
            <a:pPr algn="ctr"/>
            <a:r>
              <a:rPr lang="en-US" dirty="0"/>
              <a:t>Micro USB Power</a:t>
            </a:r>
          </a:p>
        </p:txBody>
      </p:sp>
      <p:sp>
        <p:nvSpPr>
          <p:cNvPr id="35" name="TextBox 34">
            <a:extLst>
              <a:ext uri="{FF2B5EF4-FFF2-40B4-BE49-F238E27FC236}">
                <a16:creationId xmlns:a16="http://schemas.microsoft.com/office/drawing/2014/main" id="{5012C072-4363-FF4E-A82A-46B46AC4ACEB}"/>
              </a:ext>
            </a:extLst>
          </p:cNvPr>
          <p:cNvSpPr txBox="1"/>
          <p:nvPr/>
        </p:nvSpPr>
        <p:spPr>
          <a:xfrm>
            <a:off x="8322519" y="2182651"/>
            <a:ext cx="1563757" cy="307777"/>
          </a:xfrm>
          <a:prstGeom prst="rect">
            <a:avLst/>
          </a:prstGeom>
          <a:noFill/>
        </p:spPr>
        <p:txBody>
          <a:bodyPr wrap="square" rtlCol="0">
            <a:spAutoFit/>
          </a:bodyPr>
          <a:lstStyle/>
          <a:p>
            <a:r>
              <a:rPr lang="en-US" sz="1400" dirty="0"/>
              <a:t>USB0</a:t>
            </a:r>
          </a:p>
        </p:txBody>
      </p:sp>
      <p:cxnSp>
        <p:nvCxnSpPr>
          <p:cNvPr id="36" name="Straight Connector 35">
            <a:extLst>
              <a:ext uri="{FF2B5EF4-FFF2-40B4-BE49-F238E27FC236}">
                <a16:creationId xmlns:a16="http://schemas.microsoft.com/office/drawing/2014/main" id="{2485DEFB-2398-1347-96AF-A01975494A91}"/>
              </a:ext>
            </a:extLst>
          </p:cNvPr>
          <p:cNvCxnSpPr>
            <a:cxnSpLocks/>
          </p:cNvCxnSpPr>
          <p:nvPr/>
        </p:nvCxnSpPr>
        <p:spPr>
          <a:xfrm flipH="1" flipV="1">
            <a:off x="9029252" y="2359169"/>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D99F1D0-33E5-F04E-A3E1-B646B116BF02}"/>
              </a:ext>
            </a:extLst>
          </p:cNvPr>
          <p:cNvSpPr txBox="1"/>
          <p:nvPr/>
        </p:nvSpPr>
        <p:spPr>
          <a:xfrm>
            <a:off x="6296433" y="4274063"/>
            <a:ext cx="1563757" cy="307777"/>
          </a:xfrm>
          <a:prstGeom prst="rect">
            <a:avLst/>
          </a:prstGeom>
          <a:noFill/>
        </p:spPr>
        <p:txBody>
          <a:bodyPr wrap="square" rtlCol="0">
            <a:spAutoFit/>
          </a:bodyPr>
          <a:lstStyle/>
          <a:p>
            <a:r>
              <a:rPr lang="en-US" sz="1400" dirty="0"/>
              <a:t>GPIO60/P2_8</a:t>
            </a:r>
          </a:p>
        </p:txBody>
      </p:sp>
      <p:cxnSp>
        <p:nvCxnSpPr>
          <p:cNvPr id="38" name="Straight Connector 37">
            <a:extLst>
              <a:ext uri="{FF2B5EF4-FFF2-40B4-BE49-F238E27FC236}">
                <a16:creationId xmlns:a16="http://schemas.microsoft.com/office/drawing/2014/main" id="{21E83CE6-1BE5-3F4F-AB94-D8EA1E9DE886}"/>
              </a:ext>
            </a:extLst>
          </p:cNvPr>
          <p:cNvCxnSpPr>
            <a:cxnSpLocks/>
          </p:cNvCxnSpPr>
          <p:nvPr/>
        </p:nvCxnSpPr>
        <p:spPr>
          <a:xfrm flipH="1">
            <a:off x="4759182" y="4431017"/>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9" name="Rounded Rectangle 38">
            <a:extLst>
              <a:ext uri="{FF2B5EF4-FFF2-40B4-BE49-F238E27FC236}">
                <a16:creationId xmlns:a16="http://schemas.microsoft.com/office/drawing/2014/main" id="{B66CCC8B-30F7-5A47-B83B-7774E97B5990}"/>
              </a:ext>
            </a:extLst>
          </p:cNvPr>
          <p:cNvSpPr/>
          <p:nvPr/>
        </p:nvSpPr>
        <p:spPr>
          <a:xfrm>
            <a:off x="2108748" y="4246351"/>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F9D5EF0-8CD6-DA44-A9CC-560DD09449E0}"/>
              </a:ext>
            </a:extLst>
          </p:cNvPr>
          <p:cNvSpPr txBox="1"/>
          <p:nvPr/>
        </p:nvSpPr>
        <p:spPr>
          <a:xfrm>
            <a:off x="2188260" y="4246351"/>
            <a:ext cx="2411898" cy="369332"/>
          </a:xfrm>
          <a:prstGeom prst="rect">
            <a:avLst/>
          </a:prstGeom>
          <a:noFill/>
        </p:spPr>
        <p:txBody>
          <a:bodyPr wrap="square" rtlCol="0">
            <a:spAutoFit/>
          </a:bodyPr>
          <a:lstStyle/>
          <a:p>
            <a:pPr algn="ctr"/>
            <a:r>
              <a:rPr lang="en-US" dirty="0"/>
              <a:t>History Button</a:t>
            </a:r>
          </a:p>
        </p:txBody>
      </p:sp>
      <p:sp>
        <p:nvSpPr>
          <p:cNvPr id="41" name="TextBox 40">
            <a:extLst>
              <a:ext uri="{FF2B5EF4-FFF2-40B4-BE49-F238E27FC236}">
                <a16:creationId xmlns:a16="http://schemas.microsoft.com/office/drawing/2014/main" id="{06FA3FF4-AB47-EB4F-A498-2028F1131C62}"/>
              </a:ext>
            </a:extLst>
          </p:cNvPr>
          <p:cNvSpPr txBox="1"/>
          <p:nvPr/>
        </p:nvSpPr>
        <p:spPr>
          <a:xfrm>
            <a:off x="7802212" y="4162106"/>
            <a:ext cx="1563757" cy="307777"/>
          </a:xfrm>
          <a:prstGeom prst="rect">
            <a:avLst/>
          </a:prstGeom>
          <a:noFill/>
        </p:spPr>
        <p:txBody>
          <a:bodyPr wrap="square" rtlCol="0">
            <a:spAutoFit/>
          </a:bodyPr>
          <a:lstStyle/>
          <a:p>
            <a:r>
              <a:rPr lang="en-US" sz="1400" dirty="0"/>
              <a:t>GPIO52/P2_10</a:t>
            </a:r>
          </a:p>
        </p:txBody>
      </p:sp>
      <p:cxnSp>
        <p:nvCxnSpPr>
          <p:cNvPr id="42" name="Straight Connector 41">
            <a:extLst>
              <a:ext uri="{FF2B5EF4-FFF2-40B4-BE49-F238E27FC236}">
                <a16:creationId xmlns:a16="http://schemas.microsoft.com/office/drawing/2014/main" id="{E025582C-1530-934C-A7C0-2D495497EE9C}"/>
              </a:ext>
            </a:extLst>
          </p:cNvPr>
          <p:cNvCxnSpPr>
            <a:cxnSpLocks/>
          </p:cNvCxnSpPr>
          <p:nvPr/>
        </p:nvCxnSpPr>
        <p:spPr>
          <a:xfrm flipH="1">
            <a:off x="9024731" y="4290242"/>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439343CA-6FCE-0441-B70D-AC64F65EF816}"/>
              </a:ext>
            </a:extLst>
          </p:cNvPr>
          <p:cNvSpPr/>
          <p:nvPr/>
        </p:nvSpPr>
        <p:spPr>
          <a:xfrm>
            <a:off x="9955000" y="3966953"/>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7DE9B5A1-16E9-ED40-AE3E-080ABF72E2D0}"/>
              </a:ext>
            </a:extLst>
          </p:cNvPr>
          <p:cNvSpPr txBox="1"/>
          <p:nvPr/>
        </p:nvSpPr>
        <p:spPr>
          <a:xfrm>
            <a:off x="10008162" y="3966953"/>
            <a:ext cx="1462220" cy="646331"/>
          </a:xfrm>
          <a:prstGeom prst="rect">
            <a:avLst/>
          </a:prstGeom>
          <a:noFill/>
        </p:spPr>
        <p:txBody>
          <a:bodyPr wrap="square" rtlCol="0">
            <a:spAutoFit/>
          </a:bodyPr>
          <a:lstStyle/>
          <a:p>
            <a:pPr algn="ctr"/>
            <a:r>
              <a:rPr lang="en-US" dirty="0"/>
              <a:t>Toggle Up Button</a:t>
            </a:r>
          </a:p>
        </p:txBody>
      </p:sp>
      <p:cxnSp>
        <p:nvCxnSpPr>
          <p:cNvPr id="49" name="Straight Connector 48">
            <a:extLst>
              <a:ext uri="{FF2B5EF4-FFF2-40B4-BE49-F238E27FC236}">
                <a16:creationId xmlns:a16="http://schemas.microsoft.com/office/drawing/2014/main" id="{112A0A35-7D7D-B142-BD80-A1A0ECFE0AC5}"/>
              </a:ext>
            </a:extLst>
          </p:cNvPr>
          <p:cNvCxnSpPr>
            <a:cxnSpLocks/>
          </p:cNvCxnSpPr>
          <p:nvPr/>
        </p:nvCxnSpPr>
        <p:spPr>
          <a:xfrm flipH="1">
            <a:off x="9024730" y="5486356"/>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50" name="Rounded Rectangle 49">
            <a:extLst>
              <a:ext uri="{FF2B5EF4-FFF2-40B4-BE49-F238E27FC236}">
                <a16:creationId xmlns:a16="http://schemas.microsoft.com/office/drawing/2014/main" id="{BC91FDCE-7BDB-9F43-9660-30437B61DE21}"/>
              </a:ext>
            </a:extLst>
          </p:cNvPr>
          <p:cNvSpPr/>
          <p:nvPr/>
        </p:nvSpPr>
        <p:spPr>
          <a:xfrm>
            <a:off x="9948915" y="5205187"/>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F2C95724-B0F9-BA4B-A7DD-537904B7E1F1}"/>
              </a:ext>
            </a:extLst>
          </p:cNvPr>
          <p:cNvSpPr txBox="1"/>
          <p:nvPr/>
        </p:nvSpPr>
        <p:spPr>
          <a:xfrm>
            <a:off x="10002077" y="5205187"/>
            <a:ext cx="1462220" cy="646331"/>
          </a:xfrm>
          <a:prstGeom prst="rect">
            <a:avLst/>
          </a:prstGeom>
          <a:noFill/>
        </p:spPr>
        <p:txBody>
          <a:bodyPr wrap="square" rtlCol="0">
            <a:spAutoFit/>
          </a:bodyPr>
          <a:lstStyle/>
          <a:p>
            <a:pPr algn="ctr"/>
            <a:r>
              <a:rPr lang="en-US" dirty="0"/>
              <a:t>Toggle Down Button</a:t>
            </a:r>
          </a:p>
        </p:txBody>
      </p:sp>
      <p:sp>
        <p:nvSpPr>
          <p:cNvPr id="52" name="TextBox 51">
            <a:extLst>
              <a:ext uri="{FF2B5EF4-FFF2-40B4-BE49-F238E27FC236}">
                <a16:creationId xmlns:a16="http://schemas.microsoft.com/office/drawing/2014/main" id="{79C10633-24D8-624C-BFDD-D0665970E4D0}"/>
              </a:ext>
            </a:extLst>
          </p:cNvPr>
          <p:cNvSpPr txBox="1"/>
          <p:nvPr/>
        </p:nvSpPr>
        <p:spPr>
          <a:xfrm>
            <a:off x="7802212" y="5332467"/>
            <a:ext cx="1563757" cy="307777"/>
          </a:xfrm>
          <a:prstGeom prst="rect">
            <a:avLst/>
          </a:prstGeom>
          <a:noFill/>
        </p:spPr>
        <p:txBody>
          <a:bodyPr wrap="square" rtlCol="0">
            <a:spAutoFit/>
          </a:bodyPr>
          <a:lstStyle/>
          <a:p>
            <a:r>
              <a:rPr lang="en-US" sz="1400" dirty="0"/>
              <a:t>GPIO27/P2_19</a:t>
            </a:r>
          </a:p>
        </p:txBody>
      </p:sp>
    </p:spTree>
    <p:extLst>
      <p:ext uri="{BB962C8B-B14F-4D97-AF65-F5344CB8AC3E}">
        <p14:creationId xmlns:p14="http://schemas.microsoft.com/office/powerpoint/2010/main" val="2718595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57D6-6BC5-B04D-8FDE-80A446929137}"/>
              </a:ext>
            </a:extLst>
          </p:cNvPr>
          <p:cNvSpPr>
            <a:spLocks noGrp="1"/>
          </p:cNvSpPr>
          <p:nvPr>
            <p:ph type="title"/>
          </p:nvPr>
        </p:nvSpPr>
        <p:spPr/>
        <p:txBody>
          <a:bodyPr/>
          <a:lstStyle/>
          <a:p>
            <a:r>
              <a:rPr lang="en-US" u="sng" dirty="0"/>
              <a:t>Power Block Diagram</a:t>
            </a:r>
            <a:endParaRPr lang="en-US" dirty="0"/>
          </a:p>
        </p:txBody>
      </p:sp>
      <p:sp>
        <p:nvSpPr>
          <p:cNvPr id="4" name="Rectangle 3">
            <a:extLst>
              <a:ext uri="{FF2B5EF4-FFF2-40B4-BE49-F238E27FC236}">
                <a16:creationId xmlns:a16="http://schemas.microsoft.com/office/drawing/2014/main" id="{AE2749B4-8DD8-C347-9EB3-06AF17596CB9}"/>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1280DF39-07E5-C940-A75F-E8912D1D41D0}"/>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DF416D-A238-C048-A181-5462B190C082}"/>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cxnSp>
        <p:nvCxnSpPr>
          <p:cNvPr id="11" name="Straight Connector 10">
            <a:extLst>
              <a:ext uri="{FF2B5EF4-FFF2-40B4-BE49-F238E27FC236}">
                <a16:creationId xmlns:a16="http://schemas.microsoft.com/office/drawing/2014/main" id="{CFFB4E82-A3E2-4F41-A201-79E0A05F7A15}"/>
              </a:ext>
            </a:extLst>
          </p:cNvPr>
          <p:cNvCxnSpPr>
            <a:cxnSpLocks/>
          </p:cNvCxnSpPr>
          <p:nvPr/>
        </p:nvCxnSpPr>
        <p:spPr>
          <a:xfrm flipH="1">
            <a:off x="4731024" y="2159346"/>
            <a:ext cx="1378227"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12" name="Straight Connector 11">
            <a:extLst>
              <a:ext uri="{FF2B5EF4-FFF2-40B4-BE49-F238E27FC236}">
                <a16:creationId xmlns:a16="http://schemas.microsoft.com/office/drawing/2014/main" id="{EF94C391-DDC8-B048-9580-88F4BE18A3A3}"/>
              </a:ext>
            </a:extLst>
          </p:cNvPr>
          <p:cNvCxnSpPr>
            <a:cxnSpLocks/>
          </p:cNvCxnSpPr>
          <p:nvPr/>
        </p:nvCxnSpPr>
        <p:spPr>
          <a:xfrm flipH="1">
            <a:off x="4731024" y="2901479"/>
            <a:ext cx="1378227"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FF2B5EF4-FFF2-40B4-BE49-F238E27FC236}">
                <a16:creationId xmlns:a16="http://schemas.microsoft.com/office/drawing/2014/main" id="{324A4680-A920-7A48-812E-10B87B712514}"/>
              </a:ext>
            </a:extLst>
          </p:cNvPr>
          <p:cNvCxnSpPr>
            <a:cxnSpLocks/>
          </p:cNvCxnSpPr>
          <p:nvPr/>
        </p:nvCxnSpPr>
        <p:spPr>
          <a:xfrm flipH="1">
            <a:off x="3666932" y="4896679"/>
            <a:ext cx="2442322" cy="0"/>
          </a:xfrm>
          <a:prstGeom prst="line">
            <a:avLst/>
          </a:prstGeom>
        </p:spPr>
        <p:style>
          <a:lnRef idx="1">
            <a:schemeClr val="accent2"/>
          </a:lnRef>
          <a:fillRef idx="0">
            <a:schemeClr val="accent2"/>
          </a:fillRef>
          <a:effectRef idx="0">
            <a:schemeClr val="accent2"/>
          </a:effectRef>
          <a:fontRef idx="minor">
            <a:schemeClr val="tx1"/>
          </a:fontRef>
        </p:style>
      </p:cxnSp>
      <p:sp>
        <p:nvSpPr>
          <p:cNvPr id="15" name="Rounded Rectangle 14">
            <a:extLst>
              <a:ext uri="{FF2B5EF4-FFF2-40B4-BE49-F238E27FC236}">
                <a16:creationId xmlns:a16="http://schemas.microsoft.com/office/drawing/2014/main" id="{2AFB7AC8-FEBD-9643-B2DD-BE8A9F755086}"/>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09A508-62C1-A241-BE9E-E01517A07255}"/>
              </a:ext>
            </a:extLst>
          </p:cNvPr>
          <p:cNvSpPr txBox="1"/>
          <p:nvPr/>
        </p:nvSpPr>
        <p:spPr>
          <a:xfrm>
            <a:off x="2160103" y="1824063"/>
            <a:ext cx="2411898" cy="923330"/>
          </a:xfrm>
          <a:prstGeom prst="rect">
            <a:avLst/>
          </a:prstGeom>
          <a:noFill/>
        </p:spPr>
        <p:txBody>
          <a:bodyPr wrap="square" rtlCol="0">
            <a:spAutoFit/>
          </a:bodyPr>
          <a:lstStyle/>
          <a:p>
            <a:pPr algn="ctr"/>
            <a:r>
              <a:rPr lang="en-US" dirty="0"/>
              <a:t>IR Proximity Sensor 1:</a:t>
            </a:r>
          </a:p>
          <a:p>
            <a:pPr algn="ctr"/>
            <a:r>
              <a:rPr lang="en-US" dirty="0"/>
              <a:t>~ 30mA</a:t>
            </a:r>
          </a:p>
          <a:p>
            <a:pPr algn="ctr"/>
            <a:r>
              <a:rPr lang="en-US" dirty="0"/>
              <a:t> </a:t>
            </a:r>
          </a:p>
        </p:txBody>
      </p:sp>
      <p:sp>
        <p:nvSpPr>
          <p:cNvPr id="17" name="Rounded Rectangle 16">
            <a:extLst>
              <a:ext uri="{FF2B5EF4-FFF2-40B4-BE49-F238E27FC236}">
                <a16:creationId xmlns:a16="http://schemas.microsoft.com/office/drawing/2014/main" id="{8648B7CD-9B09-9E4C-A5CF-110FAB80C5C0}"/>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463A096-1CCE-5544-A211-3D1D3F69F83A}"/>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 30 mA</a:t>
            </a:r>
          </a:p>
          <a:p>
            <a:pPr algn="ctr"/>
            <a:r>
              <a:rPr lang="en-US" dirty="0"/>
              <a:t> </a:t>
            </a:r>
          </a:p>
        </p:txBody>
      </p:sp>
      <p:sp>
        <p:nvSpPr>
          <p:cNvPr id="19" name="Rounded Rectangle 18">
            <a:extLst>
              <a:ext uri="{FF2B5EF4-FFF2-40B4-BE49-F238E27FC236}">
                <a16:creationId xmlns:a16="http://schemas.microsoft.com/office/drawing/2014/main" id="{07290758-DBCE-A54E-8E5A-51C94D431FCB}"/>
              </a:ext>
            </a:extLst>
          </p:cNvPr>
          <p:cNvSpPr/>
          <p:nvPr/>
        </p:nvSpPr>
        <p:spPr>
          <a:xfrm>
            <a:off x="1217795" y="3366513"/>
            <a:ext cx="2650433" cy="62859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7523B66-1DC6-714B-999F-2E4E6BF123A7}"/>
              </a:ext>
            </a:extLst>
          </p:cNvPr>
          <p:cNvSpPr txBox="1"/>
          <p:nvPr/>
        </p:nvSpPr>
        <p:spPr>
          <a:xfrm>
            <a:off x="1297307" y="3366514"/>
            <a:ext cx="2411898" cy="646331"/>
          </a:xfrm>
          <a:prstGeom prst="rect">
            <a:avLst/>
          </a:prstGeom>
          <a:noFill/>
        </p:spPr>
        <p:txBody>
          <a:bodyPr wrap="square" rtlCol="0">
            <a:spAutoFit/>
          </a:bodyPr>
          <a:lstStyle/>
          <a:p>
            <a:pPr algn="ctr"/>
            <a:r>
              <a:rPr lang="en-US" dirty="0"/>
              <a:t>Buttons:</a:t>
            </a:r>
          </a:p>
          <a:p>
            <a:pPr algn="ctr"/>
            <a:r>
              <a:rPr lang="en-US" dirty="0"/>
              <a:t>up to 50 mA</a:t>
            </a:r>
          </a:p>
        </p:txBody>
      </p:sp>
      <p:sp>
        <p:nvSpPr>
          <p:cNvPr id="21" name="Rounded Rectangle 20">
            <a:extLst>
              <a:ext uri="{FF2B5EF4-FFF2-40B4-BE49-F238E27FC236}">
                <a16:creationId xmlns:a16="http://schemas.microsoft.com/office/drawing/2014/main" id="{39E7C496-7633-504A-BFCA-9723B8F32214}"/>
              </a:ext>
            </a:extLst>
          </p:cNvPr>
          <p:cNvSpPr/>
          <p:nvPr/>
        </p:nvSpPr>
        <p:spPr>
          <a:xfrm>
            <a:off x="539421" y="4733744"/>
            <a:ext cx="3127511" cy="109666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7D84B57-6965-D346-B1F1-87091B6567F3}"/>
              </a:ext>
            </a:extLst>
          </p:cNvPr>
          <p:cNvSpPr txBox="1"/>
          <p:nvPr/>
        </p:nvSpPr>
        <p:spPr>
          <a:xfrm>
            <a:off x="459909" y="4939963"/>
            <a:ext cx="3286534" cy="646331"/>
          </a:xfrm>
          <a:prstGeom prst="rect">
            <a:avLst/>
          </a:prstGeom>
          <a:noFill/>
        </p:spPr>
        <p:txBody>
          <a:bodyPr wrap="square" rtlCol="0">
            <a:spAutoFit/>
          </a:bodyPr>
          <a:lstStyle/>
          <a:p>
            <a:pPr algn="ctr"/>
            <a:r>
              <a:rPr lang="en-US" dirty="0"/>
              <a:t>20x4 I2C Character LCD Display:</a:t>
            </a:r>
          </a:p>
          <a:p>
            <a:pPr algn="ctr"/>
            <a:r>
              <a:rPr lang="en-US" dirty="0"/>
              <a:t>up to 1.5 mA</a:t>
            </a:r>
          </a:p>
        </p:txBody>
      </p:sp>
      <p:sp>
        <p:nvSpPr>
          <p:cNvPr id="26" name="Rounded Rectangle 25">
            <a:extLst>
              <a:ext uri="{FF2B5EF4-FFF2-40B4-BE49-F238E27FC236}">
                <a16:creationId xmlns:a16="http://schemas.microsoft.com/office/drawing/2014/main" id="{32F34C12-187E-1D4E-B31C-0F05C6DC74E2}"/>
              </a:ext>
            </a:extLst>
          </p:cNvPr>
          <p:cNvSpPr/>
          <p:nvPr/>
        </p:nvSpPr>
        <p:spPr>
          <a:xfrm>
            <a:off x="9872043" y="327578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B4877A7-3156-9F47-82CD-9B1495BCA4D3}"/>
              </a:ext>
            </a:extLst>
          </p:cNvPr>
          <p:cNvSpPr txBox="1"/>
          <p:nvPr/>
        </p:nvSpPr>
        <p:spPr>
          <a:xfrm>
            <a:off x="9951555" y="3310100"/>
            <a:ext cx="1166197" cy="923330"/>
          </a:xfrm>
          <a:prstGeom prst="rect">
            <a:avLst/>
          </a:prstGeom>
          <a:noFill/>
        </p:spPr>
        <p:txBody>
          <a:bodyPr wrap="square" rtlCol="0">
            <a:spAutoFit/>
          </a:bodyPr>
          <a:lstStyle/>
          <a:p>
            <a:pPr algn="ctr"/>
            <a:r>
              <a:rPr lang="en-US" dirty="0"/>
              <a:t>USB to Audio Jack</a:t>
            </a:r>
          </a:p>
          <a:p>
            <a:pPr algn="ctr"/>
            <a:r>
              <a:rPr lang="en-US" dirty="0"/>
              <a:t> </a:t>
            </a:r>
          </a:p>
        </p:txBody>
      </p:sp>
      <p:cxnSp>
        <p:nvCxnSpPr>
          <p:cNvPr id="28" name="Straight Connector 27">
            <a:extLst>
              <a:ext uri="{FF2B5EF4-FFF2-40B4-BE49-F238E27FC236}">
                <a16:creationId xmlns:a16="http://schemas.microsoft.com/office/drawing/2014/main" id="{3E1A3028-B0B2-5048-88B9-9F8D6D615920}"/>
              </a:ext>
            </a:extLst>
          </p:cNvPr>
          <p:cNvCxnSpPr>
            <a:cxnSpLocks/>
            <a:endCxn id="38" idx="3"/>
          </p:cNvCxnSpPr>
          <p:nvPr/>
        </p:nvCxnSpPr>
        <p:spPr>
          <a:xfrm flipH="1">
            <a:off x="9026969" y="3647014"/>
            <a:ext cx="842836" cy="1"/>
          </a:xfrm>
          <a:prstGeom prst="line">
            <a:avLst/>
          </a:prstGeom>
        </p:spPr>
        <p:style>
          <a:lnRef idx="1">
            <a:schemeClr val="accent2"/>
          </a:lnRef>
          <a:fillRef idx="0">
            <a:schemeClr val="accent2"/>
          </a:fillRef>
          <a:effectRef idx="0">
            <a:schemeClr val="accent2"/>
          </a:effectRef>
          <a:fontRef idx="minor">
            <a:schemeClr val="tx1"/>
          </a:fontRef>
        </p:style>
      </p:cxnSp>
      <p:sp>
        <p:nvSpPr>
          <p:cNvPr id="31" name="TextBox 30">
            <a:extLst>
              <a:ext uri="{FF2B5EF4-FFF2-40B4-BE49-F238E27FC236}">
                <a16:creationId xmlns:a16="http://schemas.microsoft.com/office/drawing/2014/main" id="{BC4C101F-B5A2-2945-A67A-E4A045B97BA6}"/>
              </a:ext>
            </a:extLst>
          </p:cNvPr>
          <p:cNvSpPr txBox="1"/>
          <p:nvPr/>
        </p:nvSpPr>
        <p:spPr>
          <a:xfrm>
            <a:off x="8877550" y="3366371"/>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2" name="TextBox 31">
            <a:extLst>
              <a:ext uri="{FF2B5EF4-FFF2-40B4-BE49-F238E27FC236}">
                <a16:creationId xmlns:a16="http://schemas.microsoft.com/office/drawing/2014/main" id="{AD631B4B-9C85-954D-8C62-FA3E2A682711}"/>
              </a:ext>
            </a:extLst>
          </p:cNvPr>
          <p:cNvSpPr txBox="1"/>
          <p:nvPr/>
        </p:nvSpPr>
        <p:spPr>
          <a:xfrm>
            <a:off x="4986132" y="1838535"/>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3" name="TextBox 32">
            <a:extLst>
              <a:ext uri="{FF2B5EF4-FFF2-40B4-BE49-F238E27FC236}">
                <a16:creationId xmlns:a16="http://schemas.microsoft.com/office/drawing/2014/main" id="{799D1DCD-A9C9-B14D-AD5F-8F3DC469E60C}"/>
              </a:ext>
            </a:extLst>
          </p:cNvPr>
          <p:cNvSpPr txBox="1"/>
          <p:nvPr/>
        </p:nvSpPr>
        <p:spPr>
          <a:xfrm>
            <a:off x="4977855" y="2582830"/>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5" name="TextBox 34">
            <a:extLst>
              <a:ext uri="{FF2B5EF4-FFF2-40B4-BE49-F238E27FC236}">
                <a16:creationId xmlns:a16="http://schemas.microsoft.com/office/drawing/2014/main" id="{735B8CCD-3814-D941-A1CE-419F53B001F4}"/>
              </a:ext>
            </a:extLst>
          </p:cNvPr>
          <p:cNvSpPr txBox="1"/>
          <p:nvPr/>
        </p:nvSpPr>
        <p:spPr>
          <a:xfrm>
            <a:off x="4369363" y="4573513"/>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6" name="TextBox 35">
            <a:extLst>
              <a:ext uri="{FF2B5EF4-FFF2-40B4-BE49-F238E27FC236}">
                <a16:creationId xmlns:a16="http://schemas.microsoft.com/office/drawing/2014/main" id="{C38554B0-34B0-2047-9E57-AA281C37F73C}"/>
              </a:ext>
            </a:extLst>
          </p:cNvPr>
          <p:cNvSpPr txBox="1"/>
          <p:nvPr/>
        </p:nvSpPr>
        <p:spPr>
          <a:xfrm>
            <a:off x="6119189" y="4724427"/>
            <a:ext cx="1218046" cy="307777"/>
          </a:xfrm>
          <a:prstGeom prst="rect">
            <a:avLst/>
          </a:prstGeom>
          <a:noFill/>
        </p:spPr>
        <p:txBody>
          <a:bodyPr wrap="square" rtlCol="0">
            <a:spAutoFit/>
          </a:bodyPr>
          <a:lstStyle/>
          <a:p>
            <a:r>
              <a:rPr lang="en-US" sz="1400" dirty="0"/>
              <a:t>SYS_VOUT</a:t>
            </a:r>
          </a:p>
        </p:txBody>
      </p:sp>
      <p:sp>
        <p:nvSpPr>
          <p:cNvPr id="37" name="TextBox 36">
            <a:extLst>
              <a:ext uri="{FF2B5EF4-FFF2-40B4-BE49-F238E27FC236}">
                <a16:creationId xmlns:a16="http://schemas.microsoft.com/office/drawing/2014/main" id="{736E26DE-BF87-4244-812D-3796FA3A6991}"/>
              </a:ext>
            </a:extLst>
          </p:cNvPr>
          <p:cNvSpPr txBox="1"/>
          <p:nvPr/>
        </p:nvSpPr>
        <p:spPr>
          <a:xfrm>
            <a:off x="6085552" y="3379714"/>
            <a:ext cx="1218046" cy="307777"/>
          </a:xfrm>
          <a:prstGeom prst="rect">
            <a:avLst/>
          </a:prstGeom>
          <a:noFill/>
        </p:spPr>
        <p:txBody>
          <a:bodyPr wrap="square" rtlCol="0">
            <a:spAutoFit/>
          </a:bodyPr>
          <a:lstStyle/>
          <a:p>
            <a:r>
              <a:rPr lang="en-US" sz="1400" dirty="0"/>
              <a:t>3.3V_VOUT</a:t>
            </a:r>
          </a:p>
        </p:txBody>
      </p:sp>
      <p:sp>
        <p:nvSpPr>
          <p:cNvPr id="38" name="TextBox 37">
            <a:extLst>
              <a:ext uri="{FF2B5EF4-FFF2-40B4-BE49-F238E27FC236}">
                <a16:creationId xmlns:a16="http://schemas.microsoft.com/office/drawing/2014/main" id="{23398B1B-57D1-E843-BA42-6C7EA7985B9C}"/>
              </a:ext>
            </a:extLst>
          </p:cNvPr>
          <p:cNvSpPr txBox="1"/>
          <p:nvPr/>
        </p:nvSpPr>
        <p:spPr>
          <a:xfrm>
            <a:off x="8037523" y="3493126"/>
            <a:ext cx="989446" cy="307777"/>
          </a:xfrm>
          <a:prstGeom prst="rect">
            <a:avLst/>
          </a:prstGeom>
          <a:noFill/>
        </p:spPr>
        <p:txBody>
          <a:bodyPr wrap="square" rtlCol="0">
            <a:spAutoFit/>
          </a:bodyPr>
          <a:lstStyle/>
          <a:p>
            <a:r>
              <a:rPr lang="en-US" sz="1400" dirty="0"/>
              <a:t>VIN_USB1</a:t>
            </a:r>
          </a:p>
        </p:txBody>
      </p:sp>
      <p:sp>
        <p:nvSpPr>
          <p:cNvPr id="40" name="TextBox 39">
            <a:extLst>
              <a:ext uri="{FF2B5EF4-FFF2-40B4-BE49-F238E27FC236}">
                <a16:creationId xmlns:a16="http://schemas.microsoft.com/office/drawing/2014/main" id="{F134F4F1-A8D8-4B4B-B9E8-0D354D9CBF52}"/>
              </a:ext>
            </a:extLst>
          </p:cNvPr>
          <p:cNvSpPr txBox="1"/>
          <p:nvPr/>
        </p:nvSpPr>
        <p:spPr>
          <a:xfrm>
            <a:off x="6105936" y="1971408"/>
            <a:ext cx="1218046" cy="307777"/>
          </a:xfrm>
          <a:prstGeom prst="rect">
            <a:avLst/>
          </a:prstGeom>
          <a:noFill/>
        </p:spPr>
        <p:txBody>
          <a:bodyPr wrap="square" rtlCol="0">
            <a:spAutoFit/>
          </a:bodyPr>
          <a:lstStyle/>
          <a:p>
            <a:r>
              <a:rPr lang="en-US" sz="1400" dirty="0"/>
              <a:t>SYS_VOUT</a:t>
            </a:r>
          </a:p>
        </p:txBody>
      </p:sp>
      <p:sp>
        <p:nvSpPr>
          <p:cNvPr id="41" name="TextBox 40">
            <a:extLst>
              <a:ext uri="{FF2B5EF4-FFF2-40B4-BE49-F238E27FC236}">
                <a16:creationId xmlns:a16="http://schemas.microsoft.com/office/drawing/2014/main" id="{F07E0DF9-0C1D-C649-BECA-D3B5CD4B59A1}"/>
              </a:ext>
            </a:extLst>
          </p:cNvPr>
          <p:cNvSpPr txBox="1"/>
          <p:nvPr/>
        </p:nvSpPr>
        <p:spPr>
          <a:xfrm>
            <a:off x="6073461" y="2733383"/>
            <a:ext cx="1218046" cy="307777"/>
          </a:xfrm>
          <a:prstGeom prst="rect">
            <a:avLst/>
          </a:prstGeom>
          <a:noFill/>
        </p:spPr>
        <p:txBody>
          <a:bodyPr wrap="square" rtlCol="0">
            <a:spAutoFit/>
          </a:bodyPr>
          <a:lstStyle/>
          <a:p>
            <a:r>
              <a:rPr lang="en-US" sz="1400" dirty="0"/>
              <a:t>SYS_VOUT</a:t>
            </a:r>
          </a:p>
        </p:txBody>
      </p:sp>
      <p:sp>
        <p:nvSpPr>
          <p:cNvPr id="42" name="Rounded Rectangle 41">
            <a:extLst>
              <a:ext uri="{FF2B5EF4-FFF2-40B4-BE49-F238E27FC236}">
                <a16:creationId xmlns:a16="http://schemas.microsoft.com/office/drawing/2014/main" id="{3F5F7779-AEA8-7E46-8AD5-09A4FE867DC8}"/>
              </a:ext>
            </a:extLst>
          </p:cNvPr>
          <p:cNvSpPr/>
          <p:nvPr/>
        </p:nvSpPr>
        <p:spPr>
          <a:xfrm>
            <a:off x="9951551" y="191275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F1BD011-F402-A347-AC52-B501B2969EA1}"/>
              </a:ext>
            </a:extLst>
          </p:cNvPr>
          <p:cNvSpPr txBox="1"/>
          <p:nvPr/>
        </p:nvSpPr>
        <p:spPr>
          <a:xfrm>
            <a:off x="10031063" y="1947070"/>
            <a:ext cx="1166197" cy="923330"/>
          </a:xfrm>
          <a:prstGeom prst="rect">
            <a:avLst/>
          </a:prstGeom>
          <a:noFill/>
        </p:spPr>
        <p:txBody>
          <a:bodyPr wrap="square" rtlCol="0">
            <a:spAutoFit/>
          </a:bodyPr>
          <a:lstStyle/>
          <a:p>
            <a:pPr algn="ctr"/>
            <a:r>
              <a:rPr lang="en-US" dirty="0"/>
              <a:t>Micro USB Power</a:t>
            </a:r>
          </a:p>
          <a:p>
            <a:pPr algn="ctr"/>
            <a:r>
              <a:rPr lang="en-US" dirty="0"/>
              <a:t> </a:t>
            </a:r>
          </a:p>
        </p:txBody>
      </p:sp>
      <p:sp>
        <p:nvSpPr>
          <p:cNvPr id="44" name="TextBox 43">
            <a:extLst>
              <a:ext uri="{FF2B5EF4-FFF2-40B4-BE49-F238E27FC236}">
                <a16:creationId xmlns:a16="http://schemas.microsoft.com/office/drawing/2014/main" id="{96703C39-3002-3E4C-B01F-6D4632FAE522}"/>
              </a:ext>
            </a:extLst>
          </p:cNvPr>
          <p:cNvSpPr txBox="1"/>
          <p:nvPr/>
        </p:nvSpPr>
        <p:spPr>
          <a:xfrm>
            <a:off x="8946612" y="1911886"/>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45" name="TextBox 44">
            <a:extLst>
              <a:ext uri="{FF2B5EF4-FFF2-40B4-BE49-F238E27FC236}">
                <a16:creationId xmlns:a16="http://schemas.microsoft.com/office/drawing/2014/main" id="{FD4E2781-ED7C-5443-93B6-DDAE9341523F}"/>
              </a:ext>
            </a:extLst>
          </p:cNvPr>
          <p:cNvSpPr txBox="1"/>
          <p:nvPr/>
        </p:nvSpPr>
        <p:spPr>
          <a:xfrm>
            <a:off x="8117031" y="2130096"/>
            <a:ext cx="989446" cy="307777"/>
          </a:xfrm>
          <a:prstGeom prst="rect">
            <a:avLst/>
          </a:prstGeom>
          <a:noFill/>
        </p:spPr>
        <p:txBody>
          <a:bodyPr wrap="square" rtlCol="0">
            <a:spAutoFit/>
          </a:bodyPr>
          <a:lstStyle/>
          <a:p>
            <a:r>
              <a:rPr lang="en-US" sz="1400" dirty="0"/>
              <a:t>VIN_USB0</a:t>
            </a:r>
          </a:p>
        </p:txBody>
      </p:sp>
      <p:cxnSp>
        <p:nvCxnSpPr>
          <p:cNvPr id="46" name="Straight Connector 45">
            <a:extLst>
              <a:ext uri="{FF2B5EF4-FFF2-40B4-BE49-F238E27FC236}">
                <a16:creationId xmlns:a16="http://schemas.microsoft.com/office/drawing/2014/main" id="{BE8E9442-5BC9-FF46-BB38-CB318D4A5FB6}"/>
              </a:ext>
            </a:extLst>
          </p:cNvPr>
          <p:cNvCxnSpPr>
            <a:cxnSpLocks/>
          </p:cNvCxnSpPr>
          <p:nvPr/>
        </p:nvCxnSpPr>
        <p:spPr>
          <a:xfrm flipH="1">
            <a:off x="9005291" y="2292869"/>
            <a:ext cx="946260" cy="1724"/>
          </a:xfrm>
          <a:prstGeom prst="line">
            <a:avLst/>
          </a:prstGeom>
        </p:spPr>
        <p:style>
          <a:lnRef idx="1">
            <a:schemeClr val="accent2"/>
          </a:lnRef>
          <a:fillRef idx="0">
            <a:schemeClr val="accent2"/>
          </a:fillRef>
          <a:effectRef idx="0">
            <a:schemeClr val="accent2"/>
          </a:effectRef>
          <a:fontRef idx="minor">
            <a:schemeClr val="tx1"/>
          </a:fontRef>
        </p:style>
      </p:cxnSp>
      <p:sp>
        <p:nvSpPr>
          <p:cNvPr id="7" name="Rectangle 6">
            <a:extLst>
              <a:ext uri="{FF2B5EF4-FFF2-40B4-BE49-F238E27FC236}">
                <a16:creationId xmlns:a16="http://schemas.microsoft.com/office/drawing/2014/main" id="{D6BFE4CB-FC4C-034C-B5AA-27984F04C3ED}"/>
              </a:ext>
            </a:extLst>
          </p:cNvPr>
          <p:cNvSpPr/>
          <p:nvPr/>
        </p:nvSpPr>
        <p:spPr>
          <a:xfrm>
            <a:off x="4460059" y="3371667"/>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39" name="Straight Connector 38">
            <a:extLst>
              <a:ext uri="{FF2B5EF4-FFF2-40B4-BE49-F238E27FC236}">
                <a16:creationId xmlns:a16="http://schemas.microsoft.com/office/drawing/2014/main" id="{C8D59079-41AD-464C-8F44-31E523BA86CF}"/>
              </a:ext>
            </a:extLst>
          </p:cNvPr>
          <p:cNvCxnSpPr>
            <a:cxnSpLocks/>
          </p:cNvCxnSpPr>
          <p:nvPr/>
        </p:nvCxnSpPr>
        <p:spPr>
          <a:xfrm flipH="1">
            <a:off x="3840039" y="3557506"/>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B45F964-C6EB-F040-9EBF-3387940E8C85}"/>
              </a:ext>
            </a:extLst>
          </p:cNvPr>
          <p:cNvCxnSpPr>
            <a:cxnSpLocks/>
          </p:cNvCxnSpPr>
          <p:nvPr/>
        </p:nvCxnSpPr>
        <p:spPr>
          <a:xfrm flipH="1">
            <a:off x="5572511" y="3557506"/>
            <a:ext cx="551629" cy="0"/>
          </a:xfrm>
          <a:prstGeom prst="line">
            <a:avLst/>
          </a:prstGeom>
        </p:spPr>
        <p:style>
          <a:lnRef idx="1">
            <a:schemeClr val="accent2"/>
          </a:lnRef>
          <a:fillRef idx="0">
            <a:schemeClr val="accent2"/>
          </a:fillRef>
          <a:effectRef idx="0">
            <a:schemeClr val="accent2"/>
          </a:effectRef>
          <a:fontRef idx="minor">
            <a:schemeClr val="tx1"/>
          </a:fontRef>
        </p:style>
      </p:cxnSp>
      <p:sp>
        <p:nvSpPr>
          <p:cNvPr id="48" name="Rectangle 47">
            <a:extLst>
              <a:ext uri="{FF2B5EF4-FFF2-40B4-BE49-F238E27FC236}">
                <a16:creationId xmlns:a16="http://schemas.microsoft.com/office/drawing/2014/main" id="{D1C1FCFF-8545-8447-9559-055CAD2D58E3}"/>
              </a:ext>
            </a:extLst>
          </p:cNvPr>
          <p:cNvSpPr/>
          <p:nvPr/>
        </p:nvSpPr>
        <p:spPr>
          <a:xfrm>
            <a:off x="4281367" y="5034005"/>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49" name="Straight Connector 48">
            <a:extLst>
              <a:ext uri="{FF2B5EF4-FFF2-40B4-BE49-F238E27FC236}">
                <a16:creationId xmlns:a16="http://schemas.microsoft.com/office/drawing/2014/main" id="{E23E6C10-FEA3-8A4D-AE1A-6E375A5F855D}"/>
              </a:ext>
            </a:extLst>
          </p:cNvPr>
          <p:cNvCxnSpPr>
            <a:cxnSpLocks/>
          </p:cNvCxnSpPr>
          <p:nvPr/>
        </p:nvCxnSpPr>
        <p:spPr>
          <a:xfrm flipH="1">
            <a:off x="3661347" y="5219844"/>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0823958-99C5-1A40-8E77-1383BF19C24C}"/>
              </a:ext>
            </a:extLst>
          </p:cNvPr>
          <p:cNvCxnSpPr>
            <a:cxnSpLocks/>
          </p:cNvCxnSpPr>
          <p:nvPr/>
        </p:nvCxnSpPr>
        <p:spPr>
          <a:xfrm flipH="1">
            <a:off x="5393820" y="5219844"/>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1" name="Rectangle 50">
            <a:extLst>
              <a:ext uri="{FF2B5EF4-FFF2-40B4-BE49-F238E27FC236}">
                <a16:creationId xmlns:a16="http://schemas.microsoft.com/office/drawing/2014/main" id="{5C07608F-A89C-4447-9B0C-EC9AEF8DC06D}"/>
              </a:ext>
            </a:extLst>
          </p:cNvPr>
          <p:cNvSpPr/>
          <p:nvPr/>
        </p:nvSpPr>
        <p:spPr>
          <a:xfrm>
            <a:off x="4275240" y="5476479"/>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52" name="Straight Connector 51">
            <a:extLst>
              <a:ext uri="{FF2B5EF4-FFF2-40B4-BE49-F238E27FC236}">
                <a16:creationId xmlns:a16="http://schemas.microsoft.com/office/drawing/2014/main" id="{3592FE3D-81A0-534C-80A3-8509D553A9E4}"/>
              </a:ext>
            </a:extLst>
          </p:cNvPr>
          <p:cNvCxnSpPr>
            <a:cxnSpLocks/>
          </p:cNvCxnSpPr>
          <p:nvPr/>
        </p:nvCxnSpPr>
        <p:spPr>
          <a:xfrm flipH="1">
            <a:off x="3655220" y="5662318"/>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3B648C5-E4CE-324C-AD4D-636C2A77AF1D}"/>
              </a:ext>
            </a:extLst>
          </p:cNvPr>
          <p:cNvCxnSpPr>
            <a:cxnSpLocks/>
          </p:cNvCxnSpPr>
          <p:nvPr/>
        </p:nvCxnSpPr>
        <p:spPr>
          <a:xfrm flipH="1">
            <a:off x="5387693" y="5662318"/>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7" name="TextBox 56">
            <a:extLst>
              <a:ext uri="{FF2B5EF4-FFF2-40B4-BE49-F238E27FC236}">
                <a16:creationId xmlns:a16="http://schemas.microsoft.com/office/drawing/2014/main" id="{A7364D67-8057-9E46-AE19-CE7B89BB9307}"/>
              </a:ext>
            </a:extLst>
          </p:cNvPr>
          <p:cNvSpPr txBox="1"/>
          <p:nvPr/>
        </p:nvSpPr>
        <p:spPr>
          <a:xfrm>
            <a:off x="6104128" y="5064154"/>
            <a:ext cx="1218046" cy="307777"/>
          </a:xfrm>
          <a:prstGeom prst="rect">
            <a:avLst/>
          </a:prstGeom>
          <a:noFill/>
        </p:spPr>
        <p:txBody>
          <a:bodyPr wrap="square" rtlCol="0">
            <a:spAutoFit/>
          </a:bodyPr>
          <a:lstStyle/>
          <a:p>
            <a:r>
              <a:rPr lang="en-US" sz="1400" dirty="0"/>
              <a:t>SYS_VOUT</a:t>
            </a:r>
          </a:p>
        </p:txBody>
      </p:sp>
      <p:sp>
        <p:nvSpPr>
          <p:cNvPr id="58" name="TextBox 57">
            <a:extLst>
              <a:ext uri="{FF2B5EF4-FFF2-40B4-BE49-F238E27FC236}">
                <a16:creationId xmlns:a16="http://schemas.microsoft.com/office/drawing/2014/main" id="{8D6F0A3E-BFE2-0447-AF1C-3AC0701F5162}"/>
              </a:ext>
            </a:extLst>
          </p:cNvPr>
          <p:cNvSpPr txBox="1"/>
          <p:nvPr/>
        </p:nvSpPr>
        <p:spPr>
          <a:xfrm>
            <a:off x="6102132" y="5490474"/>
            <a:ext cx="1218046" cy="307777"/>
          </a:xfrm>
          <a:prstGeom prst="rect">
            <a:avLst/>
          </a:prstGeom>
          <a:noFill/>
        </p:spPr>
        <p:txBody>
          <a:bodyPr wrap="square" rtlCol="0">
            <a:spAutoFit/>
          </a:bodyPr>
          <a:lstStyle/>
          <a:p>
            <a:r>
              <a:rPr lang="en-US" sz="1400" dirty="0"/>
              <a:t>SYS_VOUT</a:t>
            </a:r>
          </a:p>
        </p:txBody>
      </p:sp>
      <p:sp>
        <p:nvSpPr>
          <p:cNvPr id="59" name="TextBox 58">
            <a:extLst>
              <a:ext uri="{FF2B5EF4-FFF2-40B4-BE49-F238E27FC236}">
                <a16:creationId xmlns:a16="http://schemas.microsoft.com/office/drawing/2014/main" id="{722AFA1A-26E6-5041-A29A-3B34386EA4D8}"/>
              </a:ext>
            </a:extLst>
          </p:cNvPr>
          <p:cNvSpPr txBox="1"/>
          <p:nvPr/>
        </p:nvSpPr>
        <p:spPr>
          <a:xfrm>
            <a:off x="3726573" y="4947465"/>
            <a:ext cx="1218046" cy="307777"/>
          </a:xfrm>
          <a:prstGeom prst="rect">
            <a:avLst/>
          </a:prstGeom>
          <a:noFill/>
        </p:spPr>
        <p:txBody>
          <a:bodyPr wrap="square" rtlCol="0">
            <a:spAutoFit/>
          </a:bodyPr>
          <a:lstStyle/>
          <a:p>
            <a:r>
              <a:rPr lang="en-US" sz="1400" dirty="0"/>
              <a:t>SDA</a:t>
            </a:r>
          </a:p>
        </p:txBody>
      </p:sp>
      <p:sp>
        <p:nvSpPr>
          <p:cNvPr id="60" name="TextBox 59">
            <a:extLst>
              <a:ext uri="{FF2B5EF4-FFF2-40B4-BE49-F238E27FC236}">
                <a16:creationId xmlns:a16="http://schemas.microsoft.com/office/drawing/2014/main" id="{7CEB941A-BFA8-FB48-828A-B0745A2A8DE6}"/>
              </a:ext>
            </a:extLst>
          </p:cNvPr>
          <p:cNvSpPr txBox="1"/>
          <p:nvPr/>
        </p:nvSpPr>
        <p:spPr>
          <a:xfrm>
            <a:off x="3711478" y="5360040"/>
            <a:ext cx="1218046" cy="307777"/>
          </a:xfrm>
          <a:prstGeom prst="rect">
            <a:avLst/>
          </a:prstGeom>
          <a:noFill/>
        </p:spPr>
        <p:txBody>
          <a:bodyPr wrap="square" rtlCol="0">
            <a:spAutoFit/>
          </a:bodyPr>
          <a:lstStyle/>
          <a:p>
            <a:r>
              <a:rPr lang="en-US" sz="1400" dirty="0"/>
              <a:t>SCL</a:t>
            </a:r>
          </a:p>
        </p:txBody>
      </p:sp>
      <p:cxnSp>
        <p:nvCxnSpPr>
          <p:cNvPr id="8" name="Straight Connector 7">
            <a:extLst>
              <a:ext uri="{FF2B5EF4-FFF2-40B4-BE49-F238E27FC236}">
                <a16:creationId xmlns:a16="http://schemas.microsoft.com/office/drawing/2014/main" id="{7561D540-1765-AD4A-9C52-72C40C40A033}"/>
              </a:ext>
            </a:extLst>
          </p:cNvPr>
          <p:cNvCxnSpPr>
            <a:stCxn id="15" idx="1"/>
          </p:cNvCxnSpPr>
          <p:nvPr/>
        </p:nvCxnSpPr>
        <p:spPr>
          <a:xfrm flipH="1">
            <a:off x="1297307" y="2166492"/>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BB57FA74-9E28-B449-A5BA-BCD3CF12B5D8}"/>
              </a:ext>
            </a:extLst>
          </p:cNvPr>
          <p:cNvCxnSpPr/>
          <p:nvPr/>
        </p:nvCxnSpPr>
        <p:spPr>
          <a:xfrm>
            <a:off x="1297307" y="1998567"/>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9D2895B-1F31-7245-91A7-FB7F76AA72A8}"/>
              </a:ext>
            </a:extLst>
          </p:cNvPr>
          <p:cNvCxnSpPr/>
          <p:nvPr/>
        </p:nvCxnSpPr>
        <p:spPr>
          <a:xfrm>
            <a:off x="1217795" y="2076888"/>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EC021376-45D3-844B-B6BB-4A8E3EC0C96B}"/>
              </a:ext>
            </a:extLst>
          </p:cNvPr>
          <p:cNvCxnSpPr/>
          <p:nvPr/>
        </p:nvCxnSpPr>
        <p:spPr>
          <a:xfrm>
            <a:off x="1258838" y="2029226"/>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ACE8CD12-F2A5-4D46-AD0B-510D74417788}"/>
              </a:ext>
            </a:extLst>
          </p:cNvPr>
          <p:cNvCxnSpPr/>
          <p:nvPr/>
        </p:nvCxnSpPr>
        <p:spPr>
          <a:xfrm flipH="1">
            <a:off x="1297307" y="2963843"/>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768E8020-02CB-0947-B46D-79A2E46A894A}"/>
              </a:ext>
            </a:extLst>
          </p:cNvPr>
          <p:cNvCxnSpPr/>
          <p:nvPr/>
        </p:nvCxnSpPr>
        <p:spPr>
          <a:xfrm>
            <a:off x="1297307" y="279591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4994C1AB-C3B1-D14C-8B54-FF65DD8D7075}"/>
              </a:ext>
            </a:extLst>
          </p:cNvPr>
          <p:cNvCxnSpPr/>
          <p:nvPr/>
        </p:nvCxnSpPr>
        <p:spPr>
          <a:xfrm>
            <a:off x="1217795" y="287423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4160255E-B697-A44A-845F-8C89C6BB4873}"/>
              </a:ext>
            </a:extLst>
          </p:cNvPr>
          <p:cNvCxnSpPr/>
          <p:nvPr/>
        </p:nvCxnSpPr>
        <p:spPr>
          <a:xfrm>
            <a:off x="1258838" y="282657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B7CF3FCD-6D5B-814B-95FA-C4391070F9F3}"/>
              </a:ext>
            </a:extLst>
          </p:cNvPr>
          <p:cNvCxnSpPr>
            <a:cxnSpLocks/>
          </p:cNvCxnSpPr>
          <p:nvPr/>
        </p:nvCxnSpPr>
        <p:spPr>
          <a:xfrm flipH="1" flipV="1">
            <a:off x="734482" y="3680333"/>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63D25C42-6496-6B44-878A-D017333A6DFF}"/>
              </a:ext>
            </a:extLst>
          </p:cNvPr>
          <p:cNvCxnSpPr/>
          <p:nvPr/>
        </p:nvCxnSpPr>
        <p:spPr>
          <a:xfrm>
            <a:off x="734482" y="351240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1EB5ED23-8A82-464D-8A7E-2E910720C053}"/>
              </a:ext>
            </a:extLst>
          </p:cNvPr>
          <p:cNvCxnSpPr/>
          <p:nvPr/>
        </p:nvCxnSpPr>
        <p:spPr>
          <a:xfrm>
            <a:off x="654970" y="359072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0FD56E62-D946-5B45-8A52-7B71B4EC6059}"/>
              </a:ext>
            </a:extLst>
          </p:cNvPr>
          <p:cNvCxnSpPr/>
          <p:nvPr/>
        </p:nvCxnSpPr>
        <p:spPr>
          <a:xfrm>
            <a:off x="696013" y="354306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7B6AF682-8863-E147-97EF-0DBD4B80609C}"/>
              </a:ext>
            </a:extLst>
          </p:cNvPr>
          <p:cNvCxnSpPr>
            <a:cxnSpLocks/>
          </p:cNvCxnSpPr>
          <p:nvPr/>
        </p:nvCxnSpPr>
        <p:spPr>
          <a:xfrm rot="5400000" flipV="1">
            <a:off x="10334589" y="4281289"/>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45F883C4-95B2-094A-8A5F-FF48833DA0C9}"/>
              </a:ext>
            </a:extLst>
          </p:cNvPr>
          <p:cNvCxnSpPr>
            <a:cxnSpLocks/>
          </p:cNvCxnSpPr>
          <p:nvPr/>
        </p:nvCxnSpPr>
        <p:spPr>
          <a:xfrm rot="16200000" flipH="1">
            <a:off x="10579243" y="4370990"/>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C8802F73-D522-FD4E-B42E-FBAD1E9B41AD}"/>
              </a:ext>
            </a:extLst>
          </p:cNvPr>
          <p:cNvCxnSpPr>
            <a:cxnSpLocks/>
          </p:cNvCxnSpPr>
          <p:nvPr/>
        </p:nvCxnSpPr>
        <p:spPr>
          <a:xfrm rot="5400000" flipH="1">
            <a:off x="10581767" y="4517361"/>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096302D9-86F6-D946-A7A2-A9C618880B23}"/>
              </a:ext>
            </a:extLst>
          </p:cNvPr>
          <p:cNvCxnSpPr>
            <a:cxnSpLocks/>
          </p:cNvCxnSpPr>
          <p:nvPr/>
        </p:nvCxnSpPr>
        <p:spPr>
          <a:xfrm rot="5400000" flipH="1">
            <a:off x="10579242" y="4439084"/>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DB5CB9BE-43F1-014C-9FDA-E9DD04414F7B}"/>
              </a:ext>
            </a:extLst>
          </p:cNvPr>
          <p:cNvCxnSpPr>
            <a:cxnSpLocks/>
          </p:cNvCxnSpPr>
          <p:nvPr/>
        </p:nvCxnSpPr>
        <p:spPr>
          <a:xfrm flipH="1">
            <a:off x="10642541" y="2683414"/>
            <a:ext cx="2" cy="358191"/>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EAACD168-39DF-8548-9603-AB0D0A30B5AA}"/>
              </a:ext>
            </a:extLst>
          </p:cNvPr>
          <p:cNvCxnSpPr>
            <a:cxnSpLocks/>
          </p:cNvCxnSpPr>
          <p:nvPr/>
        </p:nvCxnSpPr>
        <p:spPr>
          <a:xfrm>
            <a:off x="10477892" y="3045187"/>
            <a:ext cx="323184" cy="0"/>
          </a:xfrm>
          <a:prstGeom prst="line">
            <a:avLst/>
          </a:prstGeom>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756D99E7-8916-1341-A71D-E1E63EE38BC3}"/>
              </a:ext>
            </a:extLst>
          </p:cNvPr>
          <p:cNvCxnSpPr>
            <a:cxnSpLocks/>
          </p:cNvCxnSpPr>
          <p:nvPr/>
        </p:nvCxnSpPr>
        <p:spPr>
          <a:xfrm flipH="1">
            <a:off x="10549347" y="3122626"/>
            <a:ext cx="185322" cy="0"/>
          </a:xfrm>
          <a:prstGeom prst="line">
            <a:avLst/>
          </a:prstGeom>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274391FD-44CB-544D-82B3-7F7AD79D409B}"/>
              </a:ext>
            </a:extLst>
          </p:cNvPr>
          <p:cNvCxnSpPr>
            <a:cxnSpLocks/>
          </p:cNvCxnSpPr>
          <p:nvPr/>
        </p:nvCxnSpPr>
        <p:spPr>
          <a:xfrm flipH="1">
            <a:off x="10507662" y="3083510"/>
            <a:ext cx="263643" cy="0"/>
          </a:xfrm>
          <a:prstGeom prst="line">
            <a:avLst/>
          </a:prstGeom>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8C1C1510-1E7B-3342-A92E-32B5BFA84DBD}"/>
              </a:ext>
            </a:extLst>
          </p:cNvPr>
          <p:cNvCxnSpPr>
            <a:cxnSpLocks/>
          </p:cNvCxnSpPr>
          <p:nvPr/>
        </p:nvCxnSpPr>
        <p:spPr>
          <a:xfrm rot="5400000" flipV="1">
            <a:off x="1825862" y="6092437"/>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C2FFBD52-58E9-2740-98ED-33EFC2B72DC2}"/>
              </a:ext>
            </a:extLst>
          </p:cNvPr>
          <p:cNvCxnSpPr>
            <a:cxnSpLocks/>
          </p:cNvCxnSpPr>
          <p:nvPr/>
        </p:nvCxnSpPr>
        <p:spPr>
          <a:xfrm rot="16200000" flipH="1">
            <a:off x="2070516" y="618213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874ADDF2-F9F0-AB4A-9379-564D9F78CC9D}"/>
              </a:ext>
            </a:extLst>
          </p:cNvPr>
          <p:cNvCxnSpPr>
            <a:cxnSpLocks/>
          </p:cNvCxnSpPr>
          <p:nvPr/>
        </p:nvCxnSpPr>
        <p:spPr>
          <a:xfrm rot="5400000" flipH="1">
            <a:off x="2073040" y="632850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F7E3DD6D-ED48-704C-ACB7-5E99C47C89FF}"/>
              </a:ext>
            </a:extLst>
          </p:cNvPr>
          <p:cNvCxnSpPr>
            <a:cxnSpLocks/>
          </p:cNvCxnSpPr>
          <p:nvPr/>
        </p:nvCxnSpPr>
        <p:spPr>
          <a:xfrm rot="5400000" flipH="1">
            <a:off x="2070515" y="6250232"/>
            <a:ext cx="0" cy="263643"/>
          </a:xfrm>
          <a:prstGeom prst="line">
            <a:avLst/>
          </a:prstGeom>
        </p:spPr>
        <p:style>
          <a:lnRef idx="1">
            <a:schemeClr val="dk1"/>
          </a:lnRef>
          <a:fillRef idx="0">
            <a:schemeClr val="dk1"/>
          </a:fillRef>
          <a:effectRef idx="0">
            <a:schemeClr val="dk1"/>
          </a:effectRef>
          <a:fontRef idx="minor">
            <a:schemeClr val="tx1"/>
          </a:fontRef>
        </p:style>
      </p:cxnSp>
      <p:sp>
        <p:nvSpPr>
          <p:cNvPr id="85" name="TextBox 84">
            <a:extLst>
              <a:ext uri="{FF2B5EF4-FFF2-40B4-BE49-F238E27FC236}">
                <a16:creationId xmlns:a16="http://schemas.microsoft.com/office/drawing/2014/main" id="{5D60348F-04A4-C545-BD36-4AD36DEC9705}"/>
              </a:ext>
            </a:extLst>
          </p:cNvPr>
          <p:cNvSpPr txBox="1"/>
          <p:nvPr/>
        </p:nvSpPr>
        <p:spPr>
          <a:xfrm>
            <a:off x="5204184" y="4914774"/>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6" name="TextBox 85">
            <a:extLst>
              <a:ext uri="{FF2B5EF4-FFF2-40B4-BE49-F238E27FC236}">
                <a16:creationId xmlns:a16="http://schemas.microsoft.com/office/drawing/2014/main" id="{F41645E2-FB36-3141-A490-6542328B48C9}"/>
              </a:ext>
            </a:extLst>
          </p:cNvPr>
          <p:cNvSpPr txBox="1"/>
          <p:nvPr/>
        </p:nvSpPr>
        <p:spPr>
          <a:xfrm>
            <a:off x="5209664" y="5330278"/>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7" name="TextBox 86">
            <a:extLst>
              <a:ext uri="{FF2B5EF4-FFF2-40B4-BE49-F238E27FC236}">
                <a16:creationId xmlns:a16="http://schemas.microsoft.com/office/drawing/2014/main" id="{71A3C895-2185-1D49-A54B-73DFC14CCCB4}"/>
              </a:ext>
            </a:extLst>
          </p:cNvPr>
          <p:cNvSpPr txBox="1"/>
          <p:nvPr/>
        </p:nvSpPr>
        <p:spPr>
          <a:xfrm>
            <a:off x="5286351" y="3247255"/>
            <a:ext cx="1166197" cy="646331"/>
          </a:xfrm>
          <a:prstGeom prst="rect">
            <a:avLst/>
          </a:prstGeom>
          <a:noFill/>
        </p:spPr>
        <p:txBody>
          <a:bodyPr wrap="square" rtlCol="0">
            <a:spAutoFit/>
          </a:bodyPr>
          <a:lstStyle/>
          <a:p>
            <a:pPr algn="ctr"/>
            <a:r>
              <a:rPr lang="en-US" dirty="0"/>
              <a:t>3.3V</a:t>
            </a:r>
          </a:p>
          <a:p>
            <a:pPr algn="ctr"/>
            <a:r>
              <a:rPr lang="en-US" dirty="0"/>
              <a:t> </a:t>
            </a:r>
          </a:p>
        </p:txBody>
      </p:sp>
    </p:spTree>
    <p:extLst>
      <p:ext uri="{BB962C8B-B14F-4D97-AF65-F5344CB8AC3E}">
        <p14:creationId xmlns:p14="http://schemas.microsoft.com/office/powerpoint/2010/main" val="4286425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B3A40F-61FB-9F46-B7A7-6CA2B2A58FCA}"/>
              </a:ext>
            </a:extLst>
          </p:cNvPr>
          <p:cNvSpPr>
            <a:spLocks noGrp="1"/>
          </p:cNvSpPr>
          <p:nvPr>
            <p:ph idx="1"/>
          </p:nvPr>
        </p:nvSpPr>
        <p:spPr/>
        <p:txBody>
          <a:bodyPr/>
          <a:lstStyle/>
          <a:p>
            <a:endParaRPr lang="en-US"/>
          </a:p>
        </p:txBody>
      </p:sp>
      <p:sp>
        <p:nvSpPr>
          <p:cNvPr id="4" name="Title 1">
            <a:extLst>
              <a:ext uri="{FF2B5EF4-FFF2-40B4-BE49-F238E27FC236}">
                <a16:creationId xmlns:a16="http://schemas.microsoft.com/office/drawing/2014/main" id="{3543F90E-C6E0-6344-A93E-120577956DB1}"/>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sng" dirty="0"/>
              <a:t>Mechanical Block Diagram</a:t>
            </a:r>
            <a:endParaRPr lang="en-US" dirty="0"/>
          </a:p>
        </p:txBody>
      </p:sp>
      <p:sp>
        <p:nvSpPr>
          <p:cNvPr id="5" name="Rectangle 4">
            <a:extLst>
              <a:ext uri="{FF2B5EF4-FFF2-40B4-BE49-F238E27FC236}">
                <a16:creationId xmlns:a16="http://schemas.microsoft.com/office/drawing/2014/main" id="{7C36EA15-93E8-3749-9376-EBAA06ED2C8C}"/>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2AF5A245-0CFC-454D-BD10-DA10360586D1}"/>
              </a:ext>
            </a:extLst>
          </p:cNvPr>
          <p:cNvSpPr/>
          <p:nvPr/>
        </p:nvSpPr>
        <p:spPr>
          <a:xfrm>
            <a:off x="459825" y="2516648"/>
            <a:ext cx="5400000" cy="252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D21443E-9582-3D41-9596-2BC30D8F31BD}"/>
              </a:ext>
            </a:extLst>
          </p:cNvPr>
          <p:cNvSpPr/>
          <p:nvPr/>
        </p:nvSpPr>
        <p:spPr>
          <a:xfrm>
            <a:off x="689698" y="2709778"/>
            <a:ext cx="4176000" cy="13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E80A6F2-1617-304C-880E-1D3CFBCB73A8}"/>
              </a:ext>
            </a:extLst>
          </p:cNvPr>
          <p:cNvSpPr/>
          <p:nvPr/>
        </p:nvSpPr>
        <p:spPr>
          <a:xfrm>
            <a:off x="1942021" y="4339218"/>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74BE284-46C7-1945-B937-6E65B9487908}"/>
              </a:ext>
            </a:extLst>
          </p:cNvPr>
          <p:cNvSpPr/>
          <p:nvPr/>
        </p:nvSpPr>
        <p:spPr>
          <a:xfrm>
            <a:off x="2979632" y="4330896"/>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04EB64-2C0B-7E48-ADD0-0EC614046506}"/>
              </a:ext>
            </a:extLst>
          </p:cNvPr>
          <p:cNvSpPr/>
          <p:nvPr/>
        </p:nvSpPr>
        <p:spPr>
          <a:xfrm>
            <a:off x="5120408" y="2800184"/>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71E2818-D4B8-5F42-B8A3-98E0DDF2D329}"/>
              </a:ext>
            </a:extLst>
          </p:cNvPr>
          <p:cNvSpPr/>
          <p:nvPr/>
        </p:nvSpPr>
        <p:spPr>
          <a:xfrm>
            <a:off x="5120408" y="3515720"/>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E8FBFB9-581B-1D4E-82E5-8E7A1F924A22}"/>
              </a:ext>
            </a:extLst>
          </p:cNvPr>
          <p:cNvSpPr/>
          <p:nvPr/>
        </p:nvSpPr>
        <p:spPr>
          <a:xfrm>
            <a:off x="9634371" y="3147091"/>
            <a:ext cx="2016000" cy="1260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55316E8-3D59-7F43-833A-30F8F7DE7A0E}"/>
              </a:ext>
            </a:extLst>
          </p:cNvPr>
          <p:cNvSpPr/>
          <p:nvPr/>
        </p:nvSpPr>
        <p:spPr>
          <a:xfrm>
            <a:off x="8916545" y="4424673"/>
            <a:ext cx="471600" cy="504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60CDD6B-A5BB-EC4D-84D3-C9E7F91FDB51}"/>
              </a:ext>
            </a:extLst>
          </p:cNvPr>
          <p:cNvSpPr/>
          <p:nvPr/>
        </p:nvSpPr>
        <p:spPr>
          <a:xfrm>
            <a:off x="6630477" y="4656937"/>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3A25EB7-E32D-1149-859A-201BA862ECD7}"/>
              </a:ext>
            </a:extLst>
          </p:cNvPr>
          <p:cNvSpPr/>
          <p:nvPr/>
        </p:nvSpPr>
        <p:spPr>
          <a:xfrm>
            <a:off x="10781833" y="4695602"/>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2D7C1E04-135F-7A48-8F02-64CD05E9FF03}"/>
              </a:ext>
            </a:extLst>
          </p:cNvPr>
          <p:cNvSpPr txBox="1"/>
          <p:nvPr/>
        </p:nvSpPr>
        <p:spPr>
          <a:xfrm>
            <a:off x="2115546" y="3223280"/>
            <a:ext cx="1324303" cy="369332"/>
          </a:xfrm>
          <a:prstGeom prst="rect">
            <a:avLst/>
          </a:prstGeom>
          <a:noFill/>
        </p:spPr>
        <p:txBody>
          <a:bodyPr wrap="square" rtlCol="0">
            <a:spAutoFit/>
          </a:bodyPr>
          <a:lstStyle/>
          <a:p>
            <a:r>
              <a:rPr lang="en-US" dirty="0">
                <a:solidFill>
                  <a:schemeClr val="bg1"/>
                </a:solidFill>
              </a:rPr>
              <a:t>LCD Display</a:t>
            </a:r>
          </a:p>
        </p:txBody>
      </p:sp>
      <p:sp>
        <p:nvSpPr>
          <p:cNvPr id="18" name="TextBox 17">
            <a:extLst>
              <a:ext uri="{FF2B5EF4-FFF2-40B4-BE49-F238E27FC236}">
                <a16:creationId xmlns:a16="http://schemas.microsoft.com/office/drawing/2014/main" id="{6DC70C6F-9E4E-EB42-950B-48014E5F081E}"/>
              </a:ext>
            </a:extLst>
          </p:cNvPr>
          <p:cNvSpPr txBox="1"/>
          <p:nvPr/>
        </p:nvSpPr>
        <p:spPr>
          <a:xfrm>
            <a:off x="9919054" y="3592425"/>
            <a:ext cx="1797665" cy="369332"/>
          </a:xfrm>
          <a:prstGeom prst="rect">
            <a:avLst/>
          </a:prstGeom>
          <a:noFill/>
        </p:spPr>
        <p:txBody>
          <a:bodyPr wrap="square" rtlCol="0">
            <a:spAutoFit/>
          </a:bodyPr>
          <a:lstStyle/>
          <a:p>
            <a:r>
              <a:rPr lang="en-US" dirty="0">
                <a:solidFill>
                  <a:schemeClr val="bg1"/>
                </a:solidFill>
              </a:rPr>
              <a:t>Pocket Beagle</a:t>
            </a:r>
          </a:p>
        </p:txBody>
      </p:sp>
      <p:sp>
        <p:nvSpPr>
          <p:cNvPr id="19" name="TextBox 18">
            <a:extLst>
              <a:ext uri="{FF2B5EF4-FFF2-40B4-BE49-F238E27FC236}">
                <a16:creationId xmlns:a16="http://schemas.microsoft.com/office/drawing/2014/main" id="{FCE44AC4-9213-6D43-8444-43AFA8EA4A55}"/>
              </a:ext>
            </a:extLst>
          </p:cNvPr>
          <p:cNvSpPr txBox="1"/>
          <p:nvPr/>
        </p:nvSpPr>
        <p:spPr>
          <a:xfrm>
            <a:off x="2901889" y="4340645"/>
            <a:ext cx="739625" cy="430887"/>
          </a:xfrm>
          <a:prstGeom prst="rect">
            <a:avLst/>
          </a:prstGeom>
          <a:noFill/>
        </p:spPr>
        <p:txBody>
          <a:bodyPr wrap="square" rtlCol="0">
            <a:spAutoFit/>
          </a:bodyPr>
          <a:lstStyle/>
          <a:p>
            <a:r>
              <a:rPr lang="en-US" sz="1100" dirty="0">
                <a:solidFill>
                  <a:schemeClr val="bg1"/>
                </a:solidFill>
              </a:rPr>
              <a:t>History Button</a:t>
            </a:r>
          </a:p>
        </p:txBody>
      </p:sp>
      <p:sp>
        <p:nvSpPr>
          <p:cNvPr id="20" name="TextBox 19">
            <a:extLst>
              <a:ext uri="{FF2B5EF4-FFF2-40B4-BE49-F238E27FC236}">
                <a16:creationId xmlns:a16="http://schemas.microsoft.com/office/drawing/2014/main" id="{66987E7F-E78B-A243-8010-7BCD48D504A0}"/>
              </a:ext>
            </a:extLst>
          </p:cNvPr>
          <p:cNvSpPr txBox="1"/>
          <p:nvPr/>
        </p:nvSpPr>
        <p:spPr>
          <a:xfrm>
            <a:off x="1870853" y="4346063"/>
            <a:ext cx="739625" cy="430887"/>
          </a:xfrm>
          <a:prstGeom prst="rect">
            <a:avLst/>
          </a:prstGeom>
          <a:noFill/>
        </p:spPr>
        <p:txBody>
          <a:bodyPr wrap="square" rtlCol="0">
            <a:spAutoFit/>
          </a:bodyPr>
          <a:lstStyle/>
          <a:p>
            <a:r>
              <a:rPr lang="en-US" sz="1100" dirty="0">
                <a:solidFill>
                  <a:schemeClr val="bg1"/>
                </a:solidFill>
              </a:rPr>
              <a:t>Record Button</a:t>
            </a:r>
          </a:p>
        </p:txBody>
      </p:sp>
      <p:sp>
        <p:nvSpPr>
          <p:cNvPr id="21" name="TextBox 20">
            <a:extLst>
              <a:ext uri="{FF2B5EF4-FFF2-40B4-BE49-F238E27FC236}">
                <a16:creationId xmlns:a16="http://schemas.microsoft.com/office/drawing/2014/main" id="{60FD6FA5-CCFF-4843-AE31-596C8B84DD6C}"/>
              </a:ext>
            </a:extLst>
          </p:cNvPr>
          <p:cNvSpPr txBox="1"/>
          <p:nvPr/>
        </p:nvSpPr>
        <p:spPr>
          <a:xfrm>
            <a:off x="4968699" y="3497493"/>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2" name="TextBox 21">
            <a:extLst>
              <a:ext uri="{FF2B5EF4-FFF2-40B4-BE49-F238E27FC236}">
                <a16:creationId xmlns:a16="http://schemas.microsoft.com/office/drawing/2014/main" id="{CFE22ADC-F180-EA4B-8BDC-AB92CE4649FC}"/>
              </a:ext>
            </a:extLst>
          </p:cNvPr>
          <p:cNvSpPr txBox="1"/>
          <p:nvPr/>
        </p:nvSpPr>
        <p:spPr>
          <a:xfrm>
            <a:off x="4970615" y="2826011"/>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3" name="TextBox 22">
            <a:extLst>
              <a:ext uri="{FF2B5EF4-FFF2-40B4-BE49-F238E27FC236}">
                <a16:creationId xmlns:a16="http://schemas.microsoft.com/office/drawing/2014/main" id="{5086C75A-E882-9E4A-A2D2-4DC88F81F627}"/>
              </a:ext>
            </a:extLst>
          </p:cNvPr>
          <p:cNvSpPr txBox="1"/>
          <p:nvPr/>
        </p:nvSpPr>
        <p:spPr>
          <a:xfrm>
            <a:off x="8798059" y="4457724"/>
            <a:ext cx="739625" cy="430887"/>
          </a:xfrm>
          <a:prstGeom prst="rect">
            <a:avLst/>
          </a:prstGeom>
          <a:noFill/>
        </p:spPr>
        <p:txBody>
          <a:bodyPr wrap="square" rtlCol="0">
            <a:spAutoFit/>
          </a:bodyPr>
          <a:lstStyle/>
          <a:p>
            <a:pPr algn="ctr"/>
            <a:r>
              <a:rPr lang="en-US" sz="1100" dirty="0">
                <a:solidFill>
                  <a:schemeClr val="bg1"/>
                </a:solidFill>
              </a:rPr>
              <a:t>USB for Audio</a:t>
            </a:r>
          </a:p>
        </p:txBody>
      </p:sp>
      <p:sp>
        <p:nvSpPr>
          <p:cNvPr id="24" name="TextBox 23">
            <a:extLst>
              <a:ext uri="{FF2B5EF4-FFF2-40B4-BE49-F238E27FC236}">
                <a16:creationId xmlns:a16="http://schemas.microsoft.com/office/drawing/2014/main" id="{71943352-870B-FE4A-A3DD-65FCE9E24E4B}"/>
              </a:ext>
            </a:extLst>
          </p:cNvPr>
          <p:cNvSpPr txBox="1"/>
          <p:nvPr/>
        </p:nvSpPr>
        <p:spPr>
          <a:xfrm>
            <a:off x="6687906" y="4627935"/>
            <a:ext cx="1285393" cy="261610"/>
          </a:xfrm>
          <a:prstGeom prst="rect">
            <a:avLst/>
          </a:prstGeom>
          <a:noFill/>
        </p:spPr>
        <p:txBody>
          <a:bodyPr wrap="square" rtlCol="0">
            <a:spAutoFit/>
          </a:bodyPr>
          <a:lstStyle/>
          <a:p>
            <a:r>
              <a:rPr lang="en-US" sz="1100" dirty="0">
                <a:solidFill>
                  <a:schemeClr val="bg1"/>
                </a:solidFill>
              </a:rPr>
              <a:t>Sensor 1</a:t>
            </a:r>
          </a:p>
        </p:txBody>
      </p:sp>
      <p:sp>
        <p:nvSpPr>
          <p:cNvPr id="25" name="TextBox 24">
            <a:extLst>
              <a:ext uri="{FF2B5EF4-FFF2-40B4-BE49-F238E27FC236}">
                <a16:creationId xmlns:a16="http://schemas.microsoft.com/office/drawing/2014/main" id="{AB909F6E-95C9-864B-8023-A290A668233D}"/>
              </a:ext>
            </a:extLst>
          </p:cNvPr>
          <p:cNvSpPr txBox="1"/>
          <p:nvPr/>
        </p:nvSpPr>
        <p:spPr>
          <a:xfrm>
            <a:off x="10842048" y="4665596"/>
            <a:ext cx="1285393" cy="261610"/>
          </a:xfrm>
          <a:prstGeom prst="rect">
            <a:avLst/>
          </a:prstGeom>
          <a:noFill/>
        </p:spPr>
        <p:txBody>
          <a:bodyPr wrap="square" rtlCol="0">
            <a:spAutoFit/>
          </a:bodyPr>
          <a:lstStyle/>
          <a:p>
            <a:r>
              <a:rPr lang="en-US" sz="1100" dirty="0">
                <a:solidFill>
                  <a:schemeClr val="bg1"/>
                </a:solidFill>
              </a:rPr>
              <a:t>Sensor 2</a:t>
            </a:r>
          </a:p>
        </p:txBody>
      </p:sp>
      <p:sp>
        <p:nvSpPr>
          <p:cNvPr id="26" name="TextBox 25">
            <a:extLst>
              <a:ext uri="{FF2B5EF4-FFF2-40B4-BE49-F238E27FC236}">
                <a16:creationId xmlns:a16="http://schemas.microsoft.com/office/drawing/2014/main" id="{19889BA3-B2AB-9A49-9BF6-A1AACCB94DAD}"/>
              </a:ext>
            </a:extLst>
          </p:cNvPr>
          <p:cNvSpPr txBox="1"/>
          <p:nvPr/>
        </p:nvSpPr>
        <p:spPr>
          <a:xfrm>
            <a:off x="2375675" y="5164751"/>
            <a:ext cx="1324303" cy="369332"/>
          </a:xfrm>
          <a:prstGeom prst="rect">
            <a:avLst/>
          </a:prstGeom>
          <a:noFill/>
        </p:spPr>
        <p:txBody>
          <a:bodyPr wrap="square" rtlCol="0">
            <a:spAutoFit/>
          </a:bodyPr>
          <a:lstStyle/>
          <a:p>
            <a:pPr algn="ctr"/>
            <a:r>
              <a:rPr lang="en-US" dirty="0"/>
              <a:t>FRONT</a:t>
            </a:r>
          </a:p>
        </p:txBody>
      </p:sp>
      <p:sp>
        <p:nvSpPr>
          <p:cNvPr id="27" name="TextBox 26">
            <a:extLst>
              <a:ext uri="{FF2B5EF4-FFF2-40B4-BE49-F238E27FC236}">
                <a16:creationId xmlns:a16="http://schemas.microsoft.com/office/drawing/2014/main" id="{1710FE0A-FC69-1A4B-B70D-74E4B7104C43}"/>
              </a:ext>
            </a:extLst>
          </p:cNvPr>
          <p:cNvSpPr txBox="1"/>
          <p:nvPr/>
        </p:nvSpPr>
        <p:spPr>
          <a:xfrm>
            <a:off x="8370023" y="5081608"/>
            <a:ext cx="1324303" cy="369332"/>
          </a:xfrm>
          <a:prstGeom prst="rect">
            <a:avLst/>
          </a:prstGeom>
          <a:noFill/>
        </p:spPr>
        <p:txBody>
          <a:bodyPr wrap="square" rtlCol="0">
            <a:spAutoFit/>
          </a:bodyPr>
          <a:lstStyle/>
          <a:p>
            <a:pPr algn="ctr"/>
            <a:r>
              <a:rPr lang="en-US" dirty="0"/>
              <a:t>BACK</a:t>
            </a:r>
          </a:p>
        </p:txBody>
      </p:sp>
      <p:cxnSp>
        <p:nvCxnSpPr>
          <p:cNvPr id="29" name="Straight Arrow Connector 28">
            <a:extLst>
              <a:ext uri="{FF2B5EF4-FFF2-40B4-BE49-F238E27FC236}">
                <a16:creationId xmlns:a16="http://schemas.microsoft.com/office/drawing/2014/main" id="{206BDB03-BE12-EA42-9C3F-6E938A2251AE}"/>
              </a:ext>
            </a:extLst>
          </p:cNvPr>
          <p:cNvCxnSpPr>
            <a:cxnSpLocks/>
          </p:cNvCxnSpPr>
          <p:nvPr/>
        </p:nvCxnSpPr>
        <p:spPr>
          <a:xfrm>
            <a:off x="476911" y="2333297"/>
            <a:ext cx="5382914"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87D7E18-632F-E44A-BA8F-5CD5740C58F6}"/>
              </a:ext>
            </a:extLst>
          </p:cNvPr>
          <p:cNvCxnSpPr>
            <a:cxnSpLocks/>
          </p:cNvCxnSpPr>
          <p:nvPr/>
        </p:nvCxnSpPr>
        <p:spPr>
          <a:xfrm>
            <a:off x="6193458" y="2466324"/>
            <a:ext cx="0" cy="257421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B9717B7-C65A-C247-962C-A897A1173DA1}"/>
              </a:ext>
            </a:extLst>
          </p:cNvPr>
          <p:cNvSpPr txBox="1"/>
          <p:nvPr/>
        </p:nvSpPr>
        <p:spPr>
          <a:xfrm>
            <a:off x="2148262" y="2037898"/>
            <a:ext cx="1324303" cy="369332"/>
          </a:xfrm>
          <a:prstGeom prst="rect">
            <a:avLst/>
          </a:prstGeom>
          <a:noFill/>
        </p:spPr>
        <p:txBody>
          <a:bodyPr wrap="square" rtlCol="0">
            <a:spAutoFit/>
          </a:bodyPr>
          <a:lstStyle/>
          <a:p>
            <a:pPr algn="ctr"/>
            <a:r>
              <a:rPr lang="en-US" dirty="0"/>
              <a:t>15 cm</a:t>
            </a:r>
          </a:p>
        </p:txBody>
      </p:sp>
      <p:sp>
        <p:nvSpPr>
          <p:cNvPr id="33" name="TextBox 32">
            <a:extLst>
              <a:ext uri="{FF2B5EF4-FFF2-40B4-BE49-F238E27FC236}">
                <a16:creationId xmlns:a16="http://schemas.microsoft.com/office/drawing/2014/main" id="{747432E5-74D3-5745-B032-9B9C7E134669}"/>
              </a:ext>
            </a:extLst>
          </p:cNvPr>
          <p:cNvSpPr txBox="1"/>
          <p:nvPr/>
        </p:nvSpPr>
        <p:spPr>
          <a:xfrm>
            <a:off x="5961841" y="3562029"/>
            <a:ext cx="1324303" cy="369332"/>
          </a:xfrm>
          <a:prstGeom prst="rect">
            <a:avLst/>
          </a:prstGeom>
          <a:noFill/>
        </p:spPr>
        <p:txBody>
          <a:bodyPr wrap="square" rtlCol="0">
            <a:spAutoFit/>
          </a:bodyPr>
          <a:lstStyle/>
          <a:p>
            <a:pPr algn="ctr"/>
            <a:r>
              <a:rPr lang="en-US" dirty="0"/>
              <a:t>7 cm</a:t>
            </a:r>
          </a:p>
        </p:txBody>
      </p:sp>
      <p:sp>
        <p:nvSpPr>
          <p:cNvPr id="34" name="Rectangle 33">
            <a:extLst>
              <a:ext uri="{FF2B5EF4-FFF2-40B4-BE49-F238E27FC236}">
                <a16:creationId xmlns:a16="http://schemas.microsoft.com/office/drawing/2014/main" id="{03F5F1E7-4734-E14B-88E9-3695252E9917}"/>
              </a:ext>
            </a:extLst>
          </p:cNvPr>
          <p:cNvSpPr/>
          <p:nvPr/>
        </p:nvSpPr>
        <p:spPr>
          <a:xfrm>
            <a:off x="6332175" y="2493433"/>
            <a:ext cx="5400000" cy="252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5109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A9B411-9540-CA4C-9511-17D51346E40F}"/>
              </a:ext>
            </a:extLst>
          </p:cNvPr>
          <p:cNvPicPr>
            <a:picLocks noChangeAspect="1"/>
          </p:cNvPicPr>
          <p:nvPr/>
        </p:nvPicPr>
        <p:blipFill>
          <a:blip r:embed="rId2">
            <a:alphaModFix amt="85000"/>
          </a:blip>
          <a:stretch>
            <a:fillRect/>
          </a:stretch>
        </p:blipFill>
        <p:spPr>
          <a:xfrm>
            <a:off x="848138" y="0"/>
            <a:ext cx="10297297" cy="6858000"/>
          </a:xfrm>
          <a:prstGeom prst="rect">
            <a:avLst/>
          </a:prstGeom>
        </p:spPr>
      </p:pic>
    </p:spTree>
    <p:extLst>
      <p:ext uri="{BB962C8B-B14F-4D97-AF65-F5344CB8AC3E}">
        <p14:creationId xmlns:p14="http://schemas.microsoft.com/office/powerpoint/2010/main" val="313713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44327</TotalTime>
  <Words>372</Words>
  <Application>Microsoft Macintosh PowerPoint</Application>
  <PresentationFormat>Widescreen</PresentationFormat>
  <Paragraphs>99</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ENGI 301  Putting Speed Control Device Proposal</vt:lpstr>
      <vt:lpstr>Background Information</vt:lpstr>
      <vt:lpstr>System Block Diagram</vt:lpstr>
      <vt:lpstr>Power Block Diagram</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Putt Speed Device Proposal</dc:title>
  <dc:creator>Grace Wilson</dc:creator>
  <cp:lastModifiedBy>Grace Wilson</cp:lastModifiedBy>
  <cp:revision>49</cp:revision>
  <dcterms:created xsi:type="dcterms:W3CDTF">2020-10-04T00:26:22Z</dcterms:created>
  <dcterms:modified xsi:type="dcterms:W3CDTF">2020-12-15T21:36:51Z</dcterms:modified>
</cp:coreProperties>
</file>

<file path=docProps/thumbnail.jpeg>
</file>